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6" r:id="rId6"/>
    <p:sldId id="261" r:id="rId7"/>
    <p:sldId id="264" r:id="rId8"/>
    <p:sldId id="263" r:id="rId9"/>
    <p:sldId id="267" r:id="rId10"/>
    <p:sldId id="268" r:id="rId11"/>
    <p:sldId id="260" r:id="rId12"/>
    <p:sldId id="262" r:id="rId13"/>
    <p:sldId id="269" r:id="rId14"/>
    <p:sldId id="265" r:id="rId15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52" d="100"/>
          <a:sy n="152" d="100"/>
        </p:scale>
        <p:origin x="604" y="1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9-02T15:45:25.03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1,'2237'0,"-2227"0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9-02T15:46:25.26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0,'9517'0,"-9509"0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9-02T15:46:28.92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1,'6503'0,"-6493"0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9-02T15:46:32.15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0,'1911'0,"-1901"0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9-02T15:46:35.96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0,'7563'0,"-7553"0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9-02T15:46:43.83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1,'4055'0,"-4045"0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9-11T08:58:59.11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13,'339'0,"-246"-12,607 12,-608 13,-71-13,0 2,22 4,12-2,-42-4,0 1,24 4,-16-2,31 3,-1-2,-27-1,0-2,29-2,-25 0,29 2,-19 5,17 0,551-6,-596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9-11T08:59:04.36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0 176,'374'0,"-257"-12,-82 11,58-7,12-4,-80 10,35 1,-39 1,1 0,36-6,-40 3,1 1,20 1,-20 1,-1-1,21-4,-23 3,0 0,21 1,-22 1,0-1,30-5,-21 3,0 0,1 2,-1 0,26 3,8 0,-35-3,-1 0,29-6,-20 3,1 2,58 3,-24 1,866-2,-840 12,-46-12,-25-1,0 1,0 0,39 8,-36-5,0 0,0-1,0-2,26-2,9 0,17 1,81 3,-120 3,19 2,270-8,-233 14,257-14,-233 13,22 0,293-13,-316 14,816-14,-839-11,268 12,-244-12,1258 12,-1320-6,-17 0,55-6,-56 7,-19 2,32 0,-30 2,0 0,24-5,-18 3,0 1,49 4,-43-1,39-2,-33-5,17 0,12-1,-28 1,18-5,-43 8,0 0,0 1,15-1,75-9,-84 12,-1-2,27-4,47-6,12 0,-82 10,0 1,38 2,-33 0,32-2,-22-5,17-1,1099 8,-1061 11,59-1,-94-12,82 2,-103 5,19 0,2577-6,-2516 12,-94-11,1 0,25 6,-26-5,0 0,31-2,-33-1,1 1,42 6,-31-1,-1-3,1 0,41-4,-6 0,17 1,91 2,-131 4,-18-1,29-1,561-4,-607 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9-11T08:59:06.74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59 140,'-4'0,"0"0,0-1,0 1,0-1,0 0,0 0,0 0,-5-3,8 4,0-1,0 1,0-1,0 0,0 1,0-1,0 0,0 0,0 0,1 1,-1-1,0 0,0 0,1 0,-1 0,1 0,-1-1,1 1,-1 0,1 0,0 0,-1 0,1 0,0-1,0 1,0 0,0 0,0 0,0-1,0 1,0 0,1 0,-1-2,1 2,0-1,0 1,0-1,-1 1,1 0,0 0,1-1,-1 1,0 0,0 0,0 0,1 0,-1 0,1 0,-1 0,1 1,-1-1,1 0,-1 1,1-1,-1 1,3-1,42-3,-31 4,64-13,-30 4,91-15,-102 19,-20 2,31 0,56-9,851 13,-947-1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9-02T15:45:29.59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1,'16440'0,"-16430"0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9-02T15:45:32.96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0,'5465'0,"-5455"0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9-02T15:45:47.40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1,'5'0,"-1"1,1 1,-1-1,1 1,-1-1,1 1,4 3,7 3,8 2,0-2,1 0,0-2,0 0,0-2,50 2,-52-5,-1 1,31 7,-29-5,44 3,-39-5,42 8,-44-5,50 2,51 4,10 1,-87-7,60 1,28 6,1120-11,-592-2,-545-12,-80 14,-12 0,0-1,52-8,-48 4,-1 1,1 2,35 3,-1 0,1477-2,-1453-13,212 14,-211 11,-83-12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9-02T15:45:51.86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0,'15141'0,"-15133"0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9-02T15:45:57.54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1,'9741'0,"-9731"0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9-02T15:46:09.64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1,'10674'0,"-10664"0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9-02T15:46:13.46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1,'10790'0,"-10780"0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9-02T15:46:16.89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0,'4579'0,"-4569"0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008B0E1-FBC1-F5E8-F319-FDC43F3B0E51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524003" y="1122361"/>
            <a:ext cx="9144000" cy="2387598"/>
          </a:xfrm>
        </p:spPr>
        <p:txBody>
          <a:bodyPr anchor="b" anchorCtr="1"/>
          <a:lstStyle>
            <a:lvl1pPr algn="ctr">
              <a:defRPr sz="6000"/>
            </a:lvl1pPr>
          </a:lstStyle>
          <a:p>
            <a:pPr lvl="0"/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FF7D799F-07C6-564A-0CE9-9AA7CDC75B62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524003" y="3602041"/>
            <a:ext cx="9144000" cy="1655758"/>
          </a:xfrm>
        </p:spPr>
        <p:txBody>
          <a:bodyPr anchorCtr="1"/>
          <a:lstStyle>
            <a:lvl1pPr marL="0" indent="0" algn="ctr">
              <a:buNone/>
              <a:defRPr sz="2400"/>
            </a:lvl1pPr>
          </a:lstStyle>
          <a:p>
            <a:pPr lvl="0"/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9DE467A-13B4-1C0C-C1CA-6A23C87925EF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3730B25-4D49-48D2-A682-2E028DDF5773}" type="datetime1">
              <a:rPr lang="it-IT"/>
              <a:pPr lvl="0"/>
              <a:t>11/09/2023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0E0CEB3-8C57-91F8-9584-31529D897DC5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92C1AF1-4DC5-AEA4-A45A-57483E70D321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B4ADFB4-28D2-4D5F-9FBE-28384C1AA438}" type="slidenum"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10321733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06F19C7-405C-B4CB-4C07-2B6869B7C7F6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CF6F7E3D-9E1E-2BE4-1CE3-00BADC63D937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50F9170-1972-00A0-11A2-429D4BC27490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A990B5E-AC17-4F8D-846A-D66C530A18AB}" type="datetime1">
              <a:rPr lang="it-IT"/>
              <a:pPr lvl="0"/>
              <a:t>11/09/2023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7BBE359-26BE-F9DF-8162-82BAC46F39C2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426668D-5894-F695-74C7-9B6463C2BA20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4F13251-5BDC-48D8-BF44-CBF039699783}" type="slidenum"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476216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EED8672B-AD7F-783D-CB4D-216704DE77C1}"/>
              </a:ext>
            </a:extLst>
          </p:cNvPr>
          <p:cNvSpPr txBox="1">
            <a:spLocks noGrp="1"/>
          </p:cNvSpPr>
          <p:nvPr>
            <p:ph type="title" orient="vert"/>
          </p:nvPr>
        </p:nvSpPr>
        <p:spPr>
          <a:xfrm>
            <a:off x="8724903" y="365129"/>
            <a:ext cx="2628899" cy="5811834"/>
          </a:xfrm>
        </p:spPr>
        <p:txBody>
          <a:bodyPr vert="eaVert"/>
          <a:lstStyle>
            <a:lvl1pPr>
              <a:defRPr/>
            </a:lvl1pPr>
          </a:lstStyle>
          <a:p>
            <a:pPr lvl="0"/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3721EF99-9559-137F-A322-210C1A5D3AC2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>
          <a:xfrm>
            <a:off x="838203" y="365129"/>
            <a:ext cx="7734296" cy="5811834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0569DA5-D058-206D-BCC8-740F2862BF9A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376F070-2FEF-4EEB-B82F-F548072B24F8}" type="datetime1">
              <a:rPr lang="it-IT"/>
              <a:pPr lvl="0"/>
              <a:t>11/09/2023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BB7DC01-DEC5-9AED-B0BB-8F8DC5082268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CA112D6-F8B2-F1B8-686D-FECA48CCF2EB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8C8226B-E0B7-4D35-A8F1-9A0FC7C2353E}" type="slidenum"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306836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D42A211-2D1D-783C-935E-C40DE33F8E3A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23A06F7-1598-326F-17B8-0986CB716F3E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A4E5187-08A0-89BB-0BB2-297598517B73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786C56F-7FB0-4B25-B8C3-380110E57E5C}" type="datetime1">
              <a:rPr lang="it-IT"/>
              <a:pPr lvl="0"/>
              <a:t>11/09/2023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4D0A517-2605-C2B2-28AE-174EDFBF1996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EA11A39-7D91-A531-5205-74B3BD1ACE59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562DFF7A-6102-4B87-9CFD-D6383ABAE750}" type="slidenum"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4377984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3BCC3F3-1D1B-9DE7-5856-1B64E91D1D4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1847" y="1709735"/>
            <a:ext cx="10515600" cy="2852735"/>
          </a:xfrm>
        </p:spPr>
        <p:txBody>
          <a:bodyPr anchor="b"/>
          <a:lstStyle>
            <a:lvl1pPr>
              <a:defRPr sz="6000"/>
            </a:lvl1pPr>
          </a:lstStyle>
          <a:p>
            <a:pPr lvl="0"/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77A2CF08-8644-9D13-944E-2837742693B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1847" y="4589465"/>
            <a:ext cx="10515600" cy="1500182"/>
          </a:xfrm>
        </p:spPr>
        <p:txBody>
          <a:bodyPr/>
          <a:lstStyle>
            <a:lvl1pPr marL="0" indent="0">
              <a:buNone/>
              <a:defRPr sz="2400">
                <a:solidFill>
                  <a:srgbClr val="898989"/>
                </a:solidFill>
              </a:defRPr>
            </a:lvl1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2945782-3B5E-0360-9047-E084AA9312BB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716644D-D58E-4A3F-9079-08DFD72C1075}" type="datetime1">
              <a:rPr lang="it-IT"/>
              <a:pPr lvl="0"/>
              <a:t>11/09/2023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0A27F1B-3A95-C4CC-56F8-AC540A793B01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C1AC44A-984F-DAE9-FC5C-2136AE0AA6F8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5E80D2A1-59AE-4A4C-85AC-D66A0B3DC353}" type="slidenum"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724189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8E51BF5-C5D4-FAE9-CDC8-565D71A56B5E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B965761-E7DF-FB2B-4B61-E2D2D22EB2E2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5181603" cy="435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C1703155-D886-3E77-70F0-D12FC6119B01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6172200" y="1825627"/>
            <a:ext cx="5181603" cy="435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041BCA80-85D1-86BF-0B48-22180E3B8E96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B5D57E5-73ED-45D7-9D90-EC912B8652AA}" type="datetime1">
              <a:rPr lang="it-IT"/>
              <a:pPr lvl="0"/>
              <a:t>11/09/2023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5BB8B076-61A8-3569-C447-21C53328FA18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CDE25DCD-0B42-6D5D-54B4-4C9B208C46E5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0EF425B-C3DF-47EE-A568-2CA9B30AE7BA}" type="slidenum"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07811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17A3C23-09A2-29D4-CF1B-433E040C570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365129"/>
            <a:ext cx="10515600" cy="132555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2ED94B8-C69E-9B07-4493-A3ABC0323FE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9784" y="1681160"/>
            <a:ext cx="5157782" cy="823910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19C00FC6-4495-F089-B662-8B4D9F3CC138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839784" y="2505071"/>
            <a:ext cx="5157782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166212D1-880A-1CA4-67BA-A61E4D8065F5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6172200" y="1681160"/>
            <a:ext cx="5183184" cy="823910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820C4209-53CD-F4BA-FFB1-F73A99C06F4E}"/>
              </a:ext>
            </a:extLst>
          </p:cNvPr>
          <p:cNvSpPr txBox="1">
            <a:spLocks noGrp="1"/>
          </p:cNvSpPr>
          <p:nvPr>
            <p:ph idx="4"/>
          </p:nvPr>
        </p:nvSpPr>
        <p:spPr>
          <a:xfrm>
            <a:off x="6172200" y="2505071"/>
            <a:ext cx="5183184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492219E6-D383-655D-F1AF-9D404BE346F2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C5C5590-EF24-4BB8-85B6-92D06B2A6EFB}" type="datetime1">
              <a:rPr lang="it-IT"/>
              <a:pPr lvl="0"/>
              <a:t>11/09/2023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BFF45933-6C82-EAC7-5EFD-024B42F94645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57B8A81F-EA52-92B9-B23C-03A5EBF32506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5C4DF5EC-6DB8-4BA5-946F-261B575097CB}" type="slidenum"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646788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20E9ED6-215D-7D08-6CD0-25F56CB4331F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5D150D77-4F8C-FEA8-DE9E-0B6923B76261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877A280-E664-4446-B431-805CB077C933}" type="datetime1">
              <a:rPr lang="it-IT"/>
              <a:pPr lvl="0"/>
              <a:t>11/09/2023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F388F4FF-DAB3-7677-F5EB-6768960B9EE8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5270BD1-A1AC-293A-A0EF-447C436992EA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C7D66A5-AE79-49C0-BC60-35EA99E7F2D1}" type="slidenum"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779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60DD0017-E8BD-1458-7C32-DCEFA743F1A9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C49C1EB-C18D-4CB5-B919-AD7C17EBAF0C}" type="datetime1">
              <a:rPr lang="it-IT"/>
              <a:pPr lvl="0"/>
              <a:t>11/09/2023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ADB0019D-E2D3-AA1D-53FA-20EAE6AB4329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3AC44D0-1F2F-9114-AB68-2E2C728BB0EE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51D7D93D-6829-47F3-BAEB-F7147893DDA7}" type="slidenum"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357611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351783E-D14B-C311-BA5D-AF9C363A054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457200"/>
            <a:ext cx="3932240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22559FA-E30C-C496-D779-C394B6B0D41F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183184" y="987423"/>
            <a:ext cx="6172200" cy="487362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7330054F-BD74-4607-A982-CDC48423DBD4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839784" y="2057400"/>
            <a:ext cx="3932240" cy="3811584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B99BD619-FF16-D7AD-395C-8562291DC98D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19C5D0F-B905-4BD7-B9C8-531ED3E85810}" type="datetime1">
              <a:rPr lang="it-IT"/>
              <a:pPr lvl="0"/>
              <a:t>11/09/2023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B7DF794E-8A28-716B-EDE8-468C46613D29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63186D4-95C2-6E70-399F-C09246215521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1E435AE6-9A62-4A25-A847-3EE72BAB78F5}" type="slidenum"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013769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0C5D5E0-064F-7292-E76C-061860FF34A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457200"/>
            <a:ext cx="3932240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5D262BF3-25F8-40C9-9A2C-F824628A56ED}"/>
              </a:ext>
            </a:extLst>
          </p:cNvPr>
          <p:cNvSpPr txBox="1">
            <a:spLocks noGrp="1"/>
          </p:cNvSpPr>
          <p:nvPr>
            <p:ph type="pic" idx="1"/>
          </p:nvPr>
        </p:nvSpPr>
        <p:spPr>
          <a:xfrm>
            <a:off x="5183184" y="987423"/>
            <a:ext cx="6172200" cy="4873623"/>
          </a:xfrm>
        </p:spPr>
        <p:txBody>
          <a:bodyPr/>
          <a:lstStyle>
            <a:lvl1pPr marL="0" indent="0">
              <a:buNone/>
              <a:defRPr sz="3200"/>
            </a:lvl1pPr>
          </a:lstStyle>
          <a:p>
            <a:pPr lvl="0"/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DE89C126-C45E-5F52-4E65-59EDE96D97DB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839784" y="2057400"/>
            <a:ext cx="3932240" cy="3811584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58A05FE9-16E5-5520-F4B0-8A5467D58D14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EBD5184-C52C-43FE-9A3E-1115268A6A8E}" type="datetime1">
              <a:rPr lang="it-IT"/>
              <a:pPr lvl="0"/>
              <a:t>11/09/2023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6D7E29E-A5EF-A53C-B6BA-20998270C3B9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078E90F4-BA2E-B2BE-EE21-3516C56F6E1B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C0F447E-59ED-4917-8AC1-25B4E32E63DB}" type="slidenum"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838297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D8F3CAB1-27D0-5DF2-D87E-6B384B5BC72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365129"/>
            <a:ext cx="10515600" cy="132555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lvl="0"/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607C2B6D-4D3F-F7DC-DBC3-DFA9087B169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3" y="1825627"/>
            <a:ext cx="10515600" cy="435133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2E23908-1230-8E5A-FD4B-B3D700B26674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8382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it-IT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fld id="{C05F34D5-AB42-402B-A6FD-6B2CAD2AEA1D}" type="datetime1">
              <a:rPr lang="it-IT"/>
              <a:pPr lvl="0"/>
              <a:t>11/09/2023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E2A72D7-59B3-7A5D-DF9A-27F74D49192B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4038603" y="6356351"/>
            <a:ext cx="41148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1" compatLnSpc="1">
            <a:noAutofit/>
          </a:bodyPr>
          <a:lstStyle>
            <a:lvl1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it-IT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FCB0BB5-D4C6-2CF0-9F09-15DC06013BAC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86106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it-IT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fld id="{F6D88902-6C9E-4790-8A1F-D09BBA7914C1}" type="slidenum">
              <a:t>‹N›</a:t>
            </a:fld>
            <a:endParaRPr 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marL="0" marR="0" lvl="0" indent="0" algn="l" defTabSz="914400" rtl="0" fontAlgn="auto" hangingPunct="1">
        <a:lnSpc>
          <a:spcPct val="90000"/>
        </a:lnSpc>
        <a:spcBef>
          <a:spcPts val="0"/>
        </a:spcBef>
        <a:spcAft>
          <a:spcPts val="0"/>
        </a:spcAft>
        <a:buNone/>
        <a:tabLst/>
        <a:defRPr lang="it-IT" sz="4400" b="0" i="0" u="none" strike="noStrike" kern="1200" cap="none" spc="0" baseline="0">
          <a:solidFill>
            <a:srgbClr val="000000"/>
          </a:solidFill>
          <a:uFillTx/>
          <a:latin typeface="Calibri Light"/>
        </a:defRPr>
      </a:lvl1pPr>
    </p:titleStyle>
    <p:bodyStyle>
      <a:lvl1pPr marL="228600" marR="0" lvl="0" indent="-228600" algn="l" defTabSz="914400" rtl="0" fontAlgn="auto" hangingPunct="1">
        <a:lnSpc>
          <a:spcPct val="90000"/>
        </a:lnSpc>
        <a:spcBef>
          <a:spcPts val="1000"/>
        </a:spcBef>
        <a:spcAft>
          <a:spcPts val="0"/>
        </a:spcAft>
        <a:buSzPct val="100000"/>
        <a:buFont typeface="Arial" pitchFamily="34"/>
        <a:buChar char="•"/>
        <a:tabLst/>
        <a:defRPr lang="it-IT" sz="2800" b="0" i="0" u="none" strike="noStrike" kern="1200" cap="none" spc="0" baseline="0">
          <a:solidFill>
            <a:srgbClr val="000000"/>
          </a:solidFill>
          <a:uFillTx/>
          <a:latin typeface="Calibri"/>
        </a:defRPr>
      </a:lvl1pPr>
      <a:lvl2pPr marL="685800" marR="0" lvl="1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it-IT" sz="2400" b="0" i="0" u="none" strike="noStrike" kern="1200" cap="none" spc="0" baseline="0">
          <a:solidFill>
            <a:srgbClr val="000000"/>
          </a:solidFill>
          <a:uFillTx/>
          <a:latin typeface="Calibri"/>
        </a:defRPr>
      </a:lvl2pPr>
      <a:lvl3pPr marL="1143000" marR="0" lvl="2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it-IT" sz="2000" b="0" i="0" u="none" strike="noStrike" kern="1200" cap="none" spc="0" baseline="0">
          <a:solidFill>
            <a:srgbClr val="000000"/>
          </a:solidFill>
          <a:uFillTx/>
          <a:latin typeface="Calibri"/>
        </a:defRPr>
      </a:lvl3pPr>
      <a:lvl4pPr marL="1600200" marR="0" lvl="3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it-IT" sz="1800" b="0" i="0" u="none" strike="noStrike" kern="1200" cap="none" spc="0" baseline="0">
          <a:solidFill>
            <a:srgbClr val="000000"/>
          </a:solidFill>
          <a:uFillTx/>
          <a:latin typeface="Calibri"/>
        </a:defRPr>
      </a:lvl4pPr>
      <a:lvl5pPr marL="2057400" marR="0" lvl="4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it-IT" sz="1800" b="0" i="0" u="none" strike="noStrike" kern="1200" cap="none" spc="0" baseline="0">
          <a:solidFill>
            <a:srgbClr val="000000"/>
          </a:solidFill>
          <a:uFillTx/>
          <a:latin typeface="Calibri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8.png"/><Relationship Id="rId18" Type="http://schemas.openxmlformats.org/officeDocument/2006/relationships/customXml" Target="../ink/ink7.xml"/><Relationship Id="rId26" Type="http://schemas.openxmlformats.org/officeDocument/2006/relationships/customXml" Target="../ink/ink11.xml"/><Relationship Id="rId39" Type="http://schemas.openxmlformats.org/officeDocument/2006/relationships/customXml" Target="../ink/ink17.xml"/><Relationship Id="rId21" Type="http://schemas.openxmlformats.org/officeDocument/2006/relationships/image" Target="../media/image180.png"/><Relationship Id="rId34" Type="http://schemas.openxmlformats.org/officeDocument/2006/relationships/image" Target="../media/image25.png"/><Relationship Id="rId7" Type="http://schemas.openxmlformats.org/officeDocument/2006/relationships/image" Target="../media/image15.png"/><Relationship Id="rId12" Type="http://schemas.openxmlformats.org/officeDocument/2006/relationships/customXml" Target="../ink/ink4.xml"/><Relationship Id="rId17" Type="http://schemas.openxmlformats.org/officeDocument/2006/relationships/image" Target="../media/image160.png"/><Relationship Id="rId25" Type="http://schemas.openxmlformats.org/officeDocument/2006/relationships/image" Target="../media/image20.png"/><Relationship Id="rId33" Type="http://schemas.openxmlformats.org/officeDocument/2006/relationships/image" Target="../media/image24.png"/><Relationship Id="rId38" Type="http://schemas.openxmlformats.org/officeDocument/2006/relationships/image" Target="../media/image27.png"/><Relationship Id="rId2" Type="http://schemas.openxmlformats.org/officeDocument/2006/relationships/image" Target="../media/image11.png"/><Relationship Id="rId16" Type="http://schemas.openxmlformats.org/officeDocument/2006/relationships/customXml" Target="../ink/ink6.xml"/><Relationship Id="rId20" Type="http://schemas.openxmlformats.org/officeDocument/2006/relationships/customXml" Target="../ink/ink8.xml"/><Relationship Id="rId29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.xml"/><Relationship Id="rId11" Type="http://schemas.openxmlformats.org/officeDocument/2006/relationships/image" Target="../media/image17.png"/><Relationship Id="rId24" Type="http://schemas.openxmlformats.org/officeDocument/2006/relationships/customXml" Target="../ink/ink10.xml"/><Relationship Id="rId32" Type="http://schemas.openxmlformats.org/officeDocument/2006/relationships/customXml" Target="../ink/ink14.xml"/><Relationship Id="rId37" Type="http://schemas.openxmlformats.org/officeDocument/2006/relationships/customXml" Target="../ink/ink16.xml"/><Relationship Id="rId40" Type="http://schemas.openxmlformats.org/officeDocument/2006/relationships/image" Target="../media/image28.png"/><Relationship Id="rId5" Type="http://schemas.openxmlformats.org/officeDocument/2006/relationships/image" Target="../media/image14.png"/><Relationship Id="rId15" Type="http://schemas.openxmlformats.org/officeDocument/2006/relationships/image" Target="../media/image19.png"/><Relationship Id="rId23" Type="http://schemas.openxmlformats.org/officeDocument/2006/relationships/image" Target="../media/image190.png"/><Relationship Id="rId28" Type="http://schemas.openxmlformats.org/officeDocument/2006/relationships/customXml" Target="../ink/ink12.xml"/><Relationship Id="rId36" Type="http://schemas.openxmlformats.org/officeDocument/2006/relationships/image" Target="../media/image26.png"/><Relationship Id="rId10" Type="http://schemas.openxmlformats.org/officeDocument/2006/relationships/customXml" Target="../ink/ink3.xml"/><Relationship Id="rId19" Type="http://schemas.openxmlformats.org/officeDocument/2006/relationships/image" Target="../media/image170.png"/><Relationship Id="rId31" Type="http://schemas.openxmlformats.org/officeDocument/2006/relationships/image" Target="../media/image23.png"/><Relationship Id="rId4" Type="http://schemas.openxmlformats.org/officeDocument/2006/relationships/image" Target="../media/image13.png"/><Relationship Id="rId9" Type="http://schemas.openxmlformats.org/officeDocument/2006/relationships/image" Target="../media/image16.png"/><Relationship Id="rId14" Type="http://schemas.openxmlformats.org/officeDocument/2006/relationships/customXml" Target="../ink/ink5.xml"/><Relationship Id="rId22" Type="http://schemas.openxmlformats.org/officeDocument/2006/relationships/customXml" Target="../ink/ink9.xml"/><Relationship Id="rId27" Type="http://schemas.openxmlformats.org/officeDocument/2006/relationships/image" Target="../media/image21.png"/><Relationship Id="rId30" Type="http://schemas.openxmlformats.org/officeDocument/2006/relationships/customXml" Target="../ink/ink13.xml"/><Relationship Id="rId35" Type="http://schemas.openxmlformats.org/officeDocument/2006/relationships/customXml" Target="../ink/ink15.xml"/><Relationship Id="rId8" Type="http://schemas.openxmlformats.org/officeDocument/2006/relationships/customXml" Target="../ink/ink2.xml"/><Relationship Id="rId3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7">
            <a:extLst>
              <a:ext uri="{FF2B5EF4-FFF2-40B4-BE49-F238E27FC236}">
                <a16:creationId xmlns:a16="http://schemas.microsoft.com/office/drawing/2014/main" id="{8CA7390E-FA6B-809C-2485-ECEAF5115EC5}"/>
              </a:ext>
            </a:extLst>
          </p:cNvPr>
          <p:cNvSpPr txBox="1"/>
          <p:nvPr/>
        </p:nvSpPr>
        <p:spPr>
          <a:xfrm>
            <a:off x="8623883" y="6515593"/>
            <a:ext cx="3516650" cy="27699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Lorenzo Stigliano 185534, </a:t>
            </a:r>
            <a:r>
              <a:rPr lang="en-US" sz="1200" b="0" i="0" u="none" strike="noStrike" kern="1200" cap="none" spc="0" baseline="0" dirty="0" err="1">
                <a:solidFill>
                  <a:srgbClr val="000000"/>
                </a:solidFill>
                <a:uFillTx/>
                <a:latin typeface="Calibri"/>
              </a:rPr>
              <a:t>Crittografia</a:t>
            </a:r>
            <a:r>
              <a:rPr lang="en-US" sz="12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 </a:t>
            </a:r>
            <a:r>
              <a:rPr lang="en-US" sz="1200" b="0" i="0" u="none" strike="noStrike" kern="1200" cap="none" spc="0" baseline="0" dirty="0" err="1">
                <a:solidFill>
                  <a:srgbClr val="000000"/>
                </a:solidFill>
                <a:uFillTx/>
                <a:latin typeface="Calibri"/>
              </a:rPr>
              <a:t>Applicata</a:t>
            </a:r>
            <a:r>
              <a:rPr lang="en-US" sz="12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 2023</a:t>
            </a:r>
            <a:endParaRPr lang="it-IT" sz="12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1473EDBC-0972-6A41-76FB-BC32D0FB0244}"/>
              </a:ext>
            </a:extLst>
          </p:cNvPr>
          <p:cNvSpPr txBox="1"/>
          <p:nvPr/>
        </p:nvSpPr>
        <p:spPr>
          <a:xfrm>
            <a:off x="532701" y="255863"/>
            <a:ext cx="4559417" cy="1619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Myriad Pro" panose="020B0503030403020204"/>
              </a:rPr>
              <a:t>Who can Find My Devices?</a:t>
            </a:r>
            <a:endParaRPr lang="it-IT" sz="4800" dirty="0">
              <a:latin typeface="Myriad Pro" panose="020B0503030403020204"/>
            </a:endParaRPr>
          </a:p>
        </p:txBody>
      </p:sp>
      <p:pic>
        <p:nvPicPr>
          <p:cNvPr id="1026" name="Picture 2" descr="Introducing “One Stop Shop” for API's via the Dell Developer Portal –  mybitstream">
            <a:extLst>
              <a:ext uri="{FF2B5EF4-FFF2-40B4-BE49-F238E27FC236}">
                <a16:creationId xmlns:a16="http://schemas.microsoft.com/office/drawing/2014/main" id="{C1EBD092-3A93-E7B9-3137-1A5DFB9D5A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35" t="8192" r="17766" b="6957"/>
          <a:stretch/>
        </p:blipFill>
        <p:spPr bwMode="auto">
          <a:xfrm>
            <a:off x="5244576" y="1628754"/>
            <a:ext cx="5784209" cy="4432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00BF6BF-3793-DB83-4490-0E25989E58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dirty="0">
                <a:latin typeface="Myriad Pro"/>
              </a:rPr>
              <a:t>Security and Privacy Analysis</a:t>
            </a:r>
            <a:endParaRPr lang="it-IT" dirty="0"/>
          </a:p>
        </p:txBody>
      </p:sp>
      <p:pic>
        <p:nvPicPr>
          <p:cNvPr id="7" name="Segnaposto contenuto 6">
            <a:extLst>
              <a:ext uri="{FF2B5EF4-FFF2-40B4-BE49-F238E27FC236}">
                <a16:creationId xmlns:a16="http://schemas.microsoft.com/office/drawing/2014/main" id="{1E78CF1D-976A-1565-DE30-D7A334B393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84100" y="1690688"/>
            <a:ext cx="4299194" cy="3953414"/>
          </a:xfr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B6D82CCA-9147-E0DA-63B5-AEE604C03655}"/>
              </a:ext>
            </a:extLst>
          </p:cNvPr>
          <p:cNvSpPr txBox="1"/>
          <p:nvPr/>
        </p:nvSpPr>
        <p:spPr>
          <a:xfrm>
            <a:off x="838203" y="3112315"/>
            <a:ext cx="514804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>
                <a:latin typeface="Myriad Pro" panose="020B0503030403020204"/>
              </a:rPr>
              <a:t>Insecure Key Storage</a:t>
            </a:r>
          </a:p>
          <a:p>
            <a:endParaRPr lang="en-US" b="1" dirty="0">
              <a:latin typeface="Myriad Pro" panose="020B0503030403020204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>
                <a:latin typeface="Myriad Pro" panose="020B0503030403020204"/>
              </a:rPr>
              <a:t>Unauthorized Access of Location History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b="1" dirty="0">
              <a:latin typeface="Myriad Pro" panose="020B0503030403020204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>
                <a:latin typeface="Myriad Pro" panose="020B0503030403020204"/>
              </a:rPr>
              <a:t>Excessive advertisement keys caching: </a:t>
            </a:r>
            <a:r>
              <a:rPr lang="en-US" dirty="0">
                <a:latin typeface="Myriad Pro" panose="020B0503030403020204"/>
              </a:rPr>
              <a:t>up to 9 weeks into the future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b="1" dirty="0">
              <a:latin typeface="Myriad Pro" panose="020B0503030403020204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>
                <a:latin typeface="Myriad Pro" panose="020B0503030403020204"/>
              </a:rPr>
              <a:t>Social Tracking</a:t>
            </a:r>
          </a:p>
          <a:p>
            <a:endParaRPr lang="en-US" b="1" dirty="0">
              <a:latin typeface="Myriad Pro" panose="020B0503030403020204"/>
            </a:endParaRP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FC6C05E6-0ABA-8EF1-012C-3F9BF6F16D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5932" y="1624090"/>
            <a:ext cx="4247586" cy="668548"/>
          </a:xfrm>
          <a:prstGeom prst="rect">
            <a:avLst/>
          </a:prstGeom>
        </p:spPr>
      </p:pic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4F331445-B637-2890-D879-CE6A5C406D54}"/>
              </a:ext>
            </a:extLst>
          </p:cNvPr>
          <p:cNvCxnSpPr>
            <a:cxnSpLocks/>
          </p:cNvCxnSpPr>
          <p:nvPr/>
        </p:nvCxnSpPr>
        <p:spPr>
          <a:xfrm flipV="1">
            <a:off x="3691156" y="2422601"/>
            <a:ext cx="775982" cy="82813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55F01E04-6FE7-D23B-74FA-F77A855A7FFE}"/>
              </a:ext>
            </a:extLst>
          </p:cNvPr>
          <p:cNvCxnSpPr>
            <a:cxnSpLocks/>
          </p:cNvCxnSpPr>
          <p:nvPr/>
        </p:nvCxnSpPr>
        <p:spPr>
          <a:xfrm flipV="1">
            <a:off x="5700385" y="3714265"/>
            <a:ext cx="1833133" cy="14075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2" name="Immagine 21">
            <a:extLst>
              <a:ext uri="{FF2B5EF4-FFF2-40B4-BE49-F238E27FC236}">
                <a16:creationId xmlns:a16="http://schemas.microsoft.com/office/drawing/2014/main" id="{B28D5528-5BEE-026B-CA25-59C1515765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8938" y="4585547"/>
            <a:ext cx="2965508" cy="2117109"/>
          </a:xfrm>
          <a:prstGeom prst="rect">
            <a:avLst/>
          </a:prstGeom>
        </p:spPr>
      </p:pic>
      <p:cxnSp>
        <p:nvCxnSpPr>
          <p:cNvPr id="23" name="Connettore 2 22">
            <a:extLst>
              <a:ext uri="{FF2B5EF4-FFF2-40B4-BE49-F238E27FC236}">
                <a16:creationId xmlns:a16="http://schemas.microsoft.com/office/drawing/2014/main" id="{7A879602-5AE6-86E5-9959-98DB9BDED47E}"/>
              </a:ext>
            </a:extLst>
          </p:cNvPr>
          <p:cNvCxnSpPr>
            <a:cxnSpLocks/>
          </p:cNvCxnSpPr>
          <p:nvPr/>
        </p:nvCxnSpPr>
        <p:spPr>
          <a:xfrm>
            <a:off x="2915175" y="5233910"/>
            <a:ext cx="1396767" cy="20553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66352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2324E5B-4D04-2F33-8B26-3C9CD2170F0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-193703"/>
            <a:ext cx="10515600" cy="1325559"/>
          </a:xfrm>
        </p:spPr>
        <p:txBody>
          <a:bodyPr anchorCtr="1"/>
          <a:lstStyle/>
          <a:p>
            <a:pPr lvl="0" algn="ctr"/>
            <a:r>
              <a:rPr lang="en-US" dirty="0">
                <a:latin typeface="Myriad Pro" pitchFamily="34"/>
              </a:rPr>
              <a:t>Technical Implementation</a:t>
            </a:r>
            <a:endParaRPr lang="it-IT" dirty="0">
              <a:latin typeface="Myriad Pro" pitchFamily="34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79E18B09-30D3-81F8-B9AC-DCE7648E96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45" t="8812"/>
          <a:stretch/>
        </p:blipFill>
        <p:spPr>
          <a:xfrm rot="16200000">
            <a:off x="-564091" y="2076379"/>
            <a:ext cx="3064350" cy="1690808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66CF36AE-9446-5F3E-5719-FB7DEA25DA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5416" y="1726907"/>
            <a:ext cx="2210545" cy="2210545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77A4C4A6-6AE1-4D12-8F86-F2346D9C85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78572" y="2377812"/>
            <a:ext cx="2051213" cy="1333288"/>
          </a:xfrm>
          <a:prstGeom prst="rect">
            <a:avLst/>
          </a:prstGeom>
        </p:spPr>
      </p:pic>
      <p:sp>
        <p:nvSpPr>
          <p:cNvPr id="12" name="Freccia a destra 11">
            <a:extLst>
              <a:ext uri="{FF2B5EF4-FFF2-40B4-BE49-F238E27FC236}">
                <a16:creationId xmlns:a16="http://schemas.microsoft.com/office/drawing/2014/main" id="{CFDF4DD8-EDCE-75CB-5040-918099561204}"/>
              </a:ext>
            </a:extLst>
          </p:cNvPr>
          <p:cNvSpPr/>
          <p:nvPr/>
        </p:nvSpPr>
        <p:spPr>
          <a:xfrm>
            <a:off x="6505735" y="3227663"/>
            <a:ext cx="3264107" cy="283130"/>
          </a:xfrm>
          <a:prstGeom prst="rightArrow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5" name="Immagine 14">
            <a:extLst>
              <a:ext uri="{FF2B5EF4-FFF2-40B4-BE49-F238E27FC236}">
                <a16:creationId xmlns:a16="http://schemas.microsoft.com/office/drawing/2014/main" id="{97E6E057-441F-F605-F98D-03AAEA958B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2054" y="1468249"/>
            <a:ext cx="2770614" cy="1695641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B5A1B45B-5259-75F3-935C-0D46D209B8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2200" y="1627465"/>
            <a:ext cx="3306959" cy="1476772"/>
          </a:xfrm>
          <a:prstGeom prst="rect">
            <a:avLst/>
          </a:prstGeom>
        </p:spPr>
      </p:pic>
      <p:pic>
        <p:nvPicPr>
          <p:cNvPr id="1028" name="Picture 4" descr="MacBook Pro 16&quot; - Chip M1 Max con CPU 10-core e GPU 32‑core - 32GB di  Memoria Unificata ed Archiviazione SSD da 1TB">
            <a:extLst>
              <a:ext uri="{FF2B5EF4-FFF2-40B4-BE49-F238E27FC236}">
                <a16:creationId xmlns:a16="http://schemas.microsoft.com/office/drawing/2014/main" id="{BD640CC9-F704-88D7-C3B2-83780F24FB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2275" y="4284478"/>
            <a:ext cx="2210545" cy="2210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Freccia a destra 17">
            <a:extLst>
              <a:ext uri="{FF2B5EF4-FFF2-40B4-BE49-F238E27FC236}">
                <a16:creationId xmlns:a16="http://schemas.microsoft.com/office/drawing/2014/main" id="{4E27F8C1-BD40-A704-FD97-A3CA3FE2C5B2}"/>
              </a:ext>
            </a:extLst>
          </p:cNvPr>
          <p:cNvSpPr/>
          <p:nvPr/>
        </p:nvSpPr>
        <p:spPr>
          <a:xfrm rot="9113802">
            <a:off x="6750212" y="4480670"/>
            <a:ext cx="3264107" cy="283130"/>
          </a:xfrm>
          <a:prstGeom prst="rightArrow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0" name="Immagine 19">
            <a:extLst>
              <a:ext uri="{FF2B5EF4-FFF2-40B4-BE49-F238E27FC236}">
                <a16:creationId xmlns:a16="http://schemas.microsoft.com/office/drawing/2014/main" id="{3557B22A-42C7-3BFA-34F3-6DFAE8534D0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12132" y="684927"/>
            <a:ext cx="3194863" cy="1475117"/>
          </a:xfrm>
          <a:prstGeom prst="rect">
            <a:avLst/>
          </a:prstGeom>
        </p:spPr>
      </p:pic>
      <p:pic>
        <p:nvPicPr>
          <p:cNvPr id="22" name="Immagine 21">
            <a:extLst>
              <a:ext uri="{FF2B5EF4-FFF2-40B4-BE49-F238E27FC236}">
                <a16:creationId xmlns:a16="http://schemas.microsoft.com/office/drawing/2014/main" id="{85BAF44B-6992-F8AA-C5D5-0B0D84FA64D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68222" y="4697957"/>
            <a:ext cx="3389617" cy="1890076"/>
          </a:xfrm>
          <a:prstGeom prst="rect">
            <a:avLst/>
          </a:prstGeom>
        </p:spPr>
      </p:pic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0C6E6DBF-4773-82C2-40B5-29AA8C23B485}"/>
              </a:ext>
            </a:extLst>
          </p:cNvPr>
          <p:cNvSpPr txBox="1"/>
          <p:nvPr/>
        </p:nvSpPr>
        <p:spPr>
          <a:xfrm>
            <a:off x="206927" y="1010328"/>
            <a:ext cx="1418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yriad Pro" panose="020B0503030403020204" pitchFamily="34" charset="0"/>
              </a:rPr>
              <a:t>Lost iPhone</a:t>
            </a:r>
            <a:endParaRPr lang="it-IT" dirty="0">
              <a:latin typeface="Myriad Pro" panose="020B0503030403020204" pitchFamily="34" charset="0"/>
            </a:endParaRP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D15A9A65-1260-2E80-88F3-24F6514E79C7}"/>
              </a:ext>
            </a:extLst>
          </p:cNvPr>
          <p:cNvSpPr txBox="1"/>
          <p:nvPr/>
        </p:nvSpPr>
        <p:spPr>
          <a:xfrm>
            <a:off x="4949505" y="1098917"/>
            <a:ext cx="1648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yriad Pro" panose="020B0503030403020204" pitchFamily="34" charset="0"/>
              </a:rPr>
              <a:t>Finder’s iPhone</a:t>
            </a:r>
            <a:endParaRPr lang="it-IT" dirty="0">
              <a:latin typeface="Myriad Pro" panose="020B0503030403020204" pitchFamily="34" charset="0"/>
            </a:endParaRP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F5D14891-D04E-DF94-BF7D-D66C884DEE5E}"/>
              </a:ext>
            </a:extLst>
          </p:cNvPr>
          <p:cNvSpPr txBox="1"/>
          <p:nvPr/>
        </p:nvSpPr>
        <p:spPr>
          <a:xfrm>
            <a:off x="10686433" y="3835196"/>
            <a:ext cx="8354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yriad Pro" panose="020B0503030403020204" pitchFamily="34" charset="0"/>
              </a:rPr>
              <a:t>iCloud</a:t>
            </a:r>
            <a:endParaRPr lang="it-IT" dirty="0">
              <a:latin typeface="Myriad Pro" panose="020B0503030403020204" pitchFamily="34" charset="0"/>
            </a:endParaRP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AEEA6535-D11C-FB34-291C-9F1D9B5AC7E7}"/>
              </a:ext>
            </a:extLst>
          </p:cNvPr>
          <p:cNvSpPr txBox="1"/>
          <p:nvPr/>
        </p:nvSpPr>
        <p:spPr>
          <a:xfrm>
            <a:off x="4585048" y="6403367"/>
            <a:ext cx="17449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Myriad Pro" panose="020B0503030403020204" pitchFamily="34" charset="0"/>
              </a:rPr>
              <a:t>Owner’s Laptop</a:t>
            </a:r>
            <a:endParaRPr lang="it-IT" dirty="0"/>
          </a:p>
        </p:txBody>
      </p:sp>
      <p:sp>
        <p:nvSpPr>
          <p:cNvPr id="28" name="Freccia a destra 27">
            <a:extLst>
              <a:ext uri="{FF2B5EF4-FFF2-40B4-BE49-F238E27FC236}">
                <a16:creationId xmlns:a16="http://schemas.microsoft.com/office/drawing/2014/main" id="{482AAF58-7176-6402-0DEF-515C45CF6764}"/>
              </a:ext>
            </a:extLst>
          </p:cNvPr>
          <p:cNvSpPr/>
          <p:nvPr/>
        </p:nvSpPr>
        <p:spPr>
          <a:xfrm>
            <a:off x="1813488" y="3250745"/>
            <a:ext cx="3200062" cy="283130"/>
          </a:xfrm>
          <a:prstGeom prst="rightArrow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38613680-F440-5707-22D0-2381E816D87B}"/>
              </a:ext>
            </a:extLst>
          </p:cNvPr>
          <p:cNvSpPr txBox="1"/>
          <p:nvPr/>
        </p:nvSpPr>
        <p:spPr>
          <a:xfrm>
            <a:off x="9370937" y="469483"/>
            <a:ext cx="263099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800" dirty="0">
                <a:latin typeface="Myriad Pro" panose="020B0503030403020204"/>
              </a:rPr>
              <a:t>HTTP </a:t>
            </a:r>
            <a:r>
              <a:rPr lang="it-IT" sz="800" dirty="0" err="1">
                <a:latin typeface="Myriad Pro" panose="020B0503030403020204"/>
              </a:rPr>
              <a:t>request</a:t>
            </a:r>
            <a:r>
              <a:rPr lang="it-IT" sz="800" dirty="0">
                <a:latin typeface="Myriad Pro" panose="020B0503030403020204"/>
              </a:rPr>
              <a:t> </a:t>
            </a:r>
            <a:r>
              <a:rPr lang="it-IT" sz="800" dirty="0" err="1">
                <a:latin typeface="Myriad Pro" panose="020B0503030403020204"/>
              </a:rPr>
              <a:t>headers</a:t>
            </a:r>
            <a:r>
              <a:rPr lang="it-IT" sz="800" dirty="0">
                <a:latin typeface="Myriad Pro" panose="020B0503030403020204"/>
              </a:rPr>
              <a:t> for </a:t>
            </a:r>
            <a:r>
              <a:rPr lang="it-IT" sz="800" dirty="0" err="1">
                <a:latin typeface="Myriad Pro" panose="020B0503030403020204"/>
              </a:rPr>
              <a:t>uploading</a:t>
            </a:r>
            <a:r>
              <a:rPr lang="it-IT" sz="800" dirty="0">
                <a:latin typeface="Myriad Pro" panose="020B0503030403020204"/>
              </a:rPr>
              <a:t> location reports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FDCC103D-5A70-324C-6889-4048E8A7C825}"/>
              </a:ext>
            </a:extLst>
          </p:cNvPr>
          <p:cNvSpPr txBox="1"/>
          <p:nvPr/>
        </p:nvSpPr>
        <p:spPr>
          <a:xfrm>
            <a:off x="8972014" y="4477792"/>
            <a:ext cx="275999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800" dirty="0">
                <a:latin typeface="Myriad Pro" panose="020B0503030403020204"/>
              </a:rPr>
              <a:t>HTTP </a:t>
            </a:r>
            <a:r>
              <a:rPr lang="it-IT" sz="800" dirty="0" err="1">
                <a:latin typeface="Myriad Pro" panose="020B0503030403020204"/>
              </a:rPr>
              <a:t>request</a:t>
            </a:r>
            <a:r>
              <a:rPr lang="it-IT" sz="800" dirty="0">
                <a:latin typeface="Myriad Pro" panose="020B0503030403020204"/>
              </a:rPr>
              <a:t> </a:t>
            </a:r>
            <a:r>
              <a:rPr lang="it-IT" sz="800" dirty="0" err="1">
                <a:latin typeface="Myriad Pro" panose="020B0503030403020204"/>
              </a:rPr>
              <a:t>headers</a:t>
            </a:r>
            <a:r>
              <a:rPr lang="it-IT" sz="800" dirty="0">
                <a:latin typeface="Myriad Pro" panose="020B0503030403020204"/>
              </a:rPr>
              <a:t> for downloading location reports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1264BC9-901D-4021-896F-F58A1AEE776E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 anchorCtr="1"/>
          <a:lstStyle/>
          <a:p>
            <a:pPr lvl="0" algn="ctr"/>
            <a:r>
              <a:rPr lang="en-US" dirty="0">
                <a:latin typeface="Myriad Pro" pitchFamily="34"/>
              </a:rPr>
              <a:t>Demo Time!</a:t>
            </a:r>
            <a:endParaRPr lang="it-IT" dirty="0">
              <a:latin typeface="Myriad Pro" pitchFamily="34"/>
            </a:endParaRP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920FAD3-B638-8C17-D933-C5B3FFF00479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8"/>
            <a:ext cx="6657360" cy="854656"/>
          </a:xfrm>
        </p:spPr>
        <p:txBody>
          <a:bodyPr>
            <a:normAutofit/>
          </a:bodyPr>
          <a:lstStyle/>
          <a:p>
            <a:r>
              <a:rPr lang="en-US" sz="1900" b="1" dirty="0">
                <a:solidFill>
                  <a:schemeClr val="tx1"/>
                </a:solidFill>
                <a:latin typeface="Myriad Pro" panose="020B0503030403020204"/>
              </a:rPr>
              <a:t>Language</a:t>
            </a:r>
            <a:r>
              <a:rPr lang="en-US" sz="1900" dirty="0">
                <a:solidFill>
                  <a:schemeClr val="tx1"/>
                </a:solidFill>
                <a:latin typeface="Myriad Pro" panose="020B0503030403020204"/>
              </a:rPr>
              <a:t>: Python</a:t>
            </a:r>
          </a:p>
          <a:p>
            <a:r>
              <a:rPr lang="en-US" sz="1900" b="1" dirty="0">
                <a:solidFill>
                  <a:schemeClr val="tx1"/>
                </a:solidFill>
                <a:latin typeface="Myriad Pro" panose="020B0503030403020204"/>
              </a:rPr>
              <a:t>Libraries</a:t>
            </a:r>
            <a:r>
              <a:rPr lang="en-US" sz="1900" dirty="0">
                <a:solidFill>
                  <a:schemeClr val="tx1"/>
                </a:solidFill>
                <a:latin typeface="Myriad Pro" panose="020B0503030403020204"/>
              </a:rPr>
              <a:t>: </a:t>
            </a:r>
            <a:r>
              <a:rPr lang="en-US" sz="1900" dirty="0" err="1">
                <a:solidFill>
                  <a:schemeClr val="tx1"/>
                </a:solidFill>
                <a:latin typeface="Myriad Pro" panose="020B0503030403020204"/>
              </a:rPr>
              <a:t>tinyec</a:t>
            </a:r>
            <a:r>
              <a:rPr lang="en-US" sz="1900" dirty="0">
                <a:solidFill>
                  <a:schemeClr val="tx1"/>
                </a:solidFill>
                <a:latin typeface="Myriad Pro" panose="020B0503030403020204"/>
              </a:rPr>
              <a:t>, </a:t>
            </a:r>
            <a:r>
              <a:rPr lang="en-US" sz="1900" dirty="0" err="1">
                <a:solidFill>
                  <a:schemeClr val="tx1"/>
                </a:solidFill>
                <a:latin typeface="Myriad Pro" panose="020B0503030403020204"/>
              </a:rPr>
              <a:t>cryptodome</a:t>
            </a:r>
            <a:r>
              <a:rPr lang="en-US" sz="1900" dirty="0">
                <a:solidFill>
                  <a:schemeClr val="tx1"/>
                </a:solidFill>
                <a:latin typeface="Myriad Pro" panose="020B0503030403020204"/>
              </a:rPr>
              <a:t>, cryptography, secrets</a:t>
            </a:r>
          </a:p>
          <a:p>
            <a:endParaRPr lang="en-US" sz="2400" dirty="0">
              <a:solidFill>
                <a:schemeClr val="tx1"/>
              </a:solidFill>
              <a:latin typeface="Myriad Pro" panose="020B0503030403020204"/>
            </a:endParaRPr>
          </a:p>
          <a:p>
            <a:pPr marL="0" indent="0">
              <a:buNone/>
            </a:pPr>
            <a:endParaRPr lang="en-US" sz="2400" dirty="0">
              <a:solidFill>
                <a:schemeClr val="tx1"/>
              </a:solidFill>
              <a:latin typeface="Myriad Pro" panose="020B0503030403020204"/>
            </a:endParaRPr>
          </a:p>
        </p:txBody>
      </p:sp>
      <p:pic>
        <p:nvPicPr>
          <p:cNvPr id="4" name="Immagine 6">
            <a:extLst>
              <a:ext uri="{FF2B5EF4-FFF2-40B4-BE49-F238E27FC236}">
                <a16:creationId xmlns:a16="http://schemas.microsoft.com/office/drawing/2014/main" id="{48DA6445-B294-1C7A-2B48-C2BC7ABE35E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28250"/>
          <a:stretch>
            <a:fillRect/>
          </a:stretch>
        </p:blipFill>
        <p:spPr>
          <a:xfrm>
            <a:off x="1770608" y="2975808"/>
            <a:ext cx="8579310" cy="302729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" name="Immagine 4" descr="Immagine che contiene simbolo, cerchio, logo, Marchio&#10;&#10;Descrizione generata automaticamente">
            <a:extLst>
              <a:ext uri="{FF2B5EF4-FFF2-40B4-BE49-F238E27FC236}">
                <a16:creationId xmlns:a16="http://schemas.microsoft.com/office/drawing/2014/main" id="{DA96E33A-B8D1-C393-19E7-0329551524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1321" y="2833433"/>
            <a:ext cx="2468596" cy="3491869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6DAAF86-F882-70E6-3376-F9DAD58252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3" y="365129"/>
            <a:ext cx="10515600" cy="754801"/>
          </a:xfrm>
        </p:spPr>
        <p:txBody>
          <a:bodyPr>
            <a:normAutofit/>
          </a:bodyPr>
          <a:lstStyle/>
          <a:p>
            <a:pPr algn="ctr"/>
            <a:r>
              <a:rPr lang="en-US" sz="4400" dirty="0">
                <a:solidFill>
                  <a:schemeClr val="tx1"/>
                </a:solidFill>
                <a:latin typeface="Myriad Pro" panose="020B0503030403020204"/>
              </a:rPr>
              <a:t>Documentation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CC65082-E09C-4B37-1D2F-70E07C1706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3" y="1413545"/>
            <a:ext cx="10515600" cy="4249023"/>
          </a:xfrm>
        </p:spPr>
        <p:txBody>
          <a:bodyPr>
            <a:normAutofit/>
          </a:bodyPr>
          <a:lstStyle/>
          <a:p>
            <a:pPr lvl="1">
              <a:buFont typeface="Wingdings" panose="05000000000000000000" pitchFamily="2" charset="2"/>
              <a:buChar char="Ø"/>
            </a:pPr>
            <a:r>
              <a:rPr lang="en-US" sz="2400" b="1" dirty="0">
                <a:solidFill>
                  <a:schemeClr val="tx1"/>
                </a:solidFill>
                <a:latin typeface="Myriad Pro" panose="020B0503030403020204"/>
              </a:rPr>
              <a:t>Who </a:t>
            </a:r>
            <a:r>
              <a:rPr lang="en-US" b="1" dirty="0">
                <a:solidFill>
                  <a:schemeClr val="tx1"/>
                </a:solidFill>
                <a:latin typeface="Myriad Pro" panose="020B0503030403020204"/>
              </a:rPr>
              <a:t>Can Find My Devices? Security and Privacy of Apple’s Crowd-Sourced Bluetooth Location Tracking System </a:t>
            </a:r>
            <a:r>
              <a:rPr lang="en-US" i="1" dirty="0">
                <a:solidFill>
                  <a:schemeClr val="tx1"/>
                </a:solidFill>
                <a:latin typeface="Myriad Pro" panose="020B0503030403020204"/>
              </a:rPr>
              <a:t>(Alexander Heinrich, Milan </a:t>
            </a:r>
            <a:r>
              <a:rPr lang="en-US" i="1" dirty="0" err="1">
                <a:solidFill>
                  <a:schemeClr val="tx1"/>
                </a:solidFill>
                <a:latin typeface="Myriad Pro" panose="020B0503030403020204"/>
              </a:rPr>
              <a:t>Stute</a:t>
            </a:r>
            <a:r>
              <a:rPr lang="en-US" i="1" dirty="0">
                <a:solidFill>
                  <a:schemeClr val="tx1"/>
                </a:solidFill>
                <a:latin typeface="Myriad Pro" panose="020B0503030403020204"/>
              </a:rPr>
              <a:t>, Tim </a:t>
            </a:r>
            <a:r>
              <a:rPr lang="en-US" i="1" dirty="0" err="1">
                <a:solidFill>
                  <a:schemeClr val="tx1"/>
                </a:solidFill>
                <a:latin typeface="Myriad Pro" panose="020B0503030403020204"/>
              </a:rPr>
              <a:t>Kornhuber</a:t>
            </a:r>
            <a:r>
              <a:rPr lang="en-US" i="1" dirty="0">
                <a:solidFill>
                  <a:schemeClr val="tx1"/>
                </a:solidFill>
                <a:latin typeface="Myriad Pro" panose="020B0503030403020204"/>
              </a:rPr>
              <a:t> and Matthias </a:t>
            </a:r>
            <a:r>
              <a:rPr lang="en-US" i="1" dirty="0" err="1">
                <a:solidFill>
                  <a:schemeClr val="tx1"/>
                </a:solidFill>
                <a:latin typeface="Myriad Pro" panose="020B0503030403020204"/>
              </a:rPr>
              <a:t>Hollick</a:t>
            </a:r>
            <a:r>
              <a:rPr lang="en-US" i="1" dirty="0">
                <a:solidFill>
                  <a:schemeClr val="tx1"/>
                </a:solidFill>
                <a:latin typeface="Myriad Pro" panose="020B0503030403020204"/>
              </a:rPr>
              <a:t>)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it-IT" b="1" dirty="0">
                <a:solidFill>
                  <a:schemeClr val="tx1"/>
                </a:solidFill>
                <a:latin typeface="Myriad Pro" panose="020B0503030403020204"/>
              </a:rPr>
              <a:t>SERIOUS CRYPTOGRAPHY A </a:t>
            </a:r>
            <a:r>
              <a:rPr lang="it-IT" b="1" dirty="0" err="1">
                <a:solidFill>
                  <a:schemeClr val="tx1"/>
                </a:solidFill>
                <a:latin typeface="Myriad Pro" panose="020B0503030403020204"/>
              </a:rPr>
              <a:t>Practical</a:t>
            </a:r>
            <a:r>
              <a:rPr lang="it-IT" b="1" dirty="0">
                <a:solidFill>
                  <a:schemeClr val="tx1"/>
                </a:solidFill>
                <a:latin typeface="Myriad Pro" panose="020B0503030403020204"/>
              </a:rPr>
              <a:t> </a:t>
            </a:r>
            <a:r>
              <a:rPr lang="it-IT" b="1" dirty="0" err="1">
                <a:solidFill>
                  <a:schemeClr val="tx1"/>
                </a:solidFill>
                <a:latin typeface="Myriad Pro" panose="020B0503030403020204"/>
              </a:rPr>
              <a:t>Introduction</a:t>
            </a:r>
            <a:r>
              <a:rPr lang="it-IT" b="1" dirty="0">
                <a:solidFill>
                  <a:schemeClr val="tx1"/>
                </a:solidFill>
                <a:latin typeface="Myriad Pro" panose="020B0503030403020204"/>
              </a:rPr>
              <a:t> to </a:t>
            </a:r>
            <a:r>
              <a:rPr lang="it-IT" b="1" dirty="0" err="1">
                <a:solidFill>
                  <a:schemeClr val="tx1"/>
                </a:solidFill>
                <a:latin typeface="Myriad Pro" panose="020B0503030403020204"/>
              </a:rPr>
              <a:t>Modern</a:t>
            </a:r>
            <a:r>
              <a:rPr lang="it-IT" b="1" dirty="0">
                <a:solidFill>
                  <a:schemeClr val="tx1"/>
                </a:solidFill>
                <a:latin typeface="Myriad Pro" panose="020B0503030403020204"/>
              </a:rPr>
              <a:t> </a:t>
            </a:r>
            <a:r>
              <a:rPr lang="it-IT" b="1" dirty="0" err="1">
                <a:solidFill>
                  <a:schemeClr val="tx1"/>
                </a:solidFill>
                <a:latin typeface="Myriad Pro" panose="020B0503030403020204"/>
              </a:rPr>
              <a:t>Encryption</a:t>
            </a:r>
            <a:r>
              <a:rPr lang="it-IT" dirty="0">
                <a:solidFill>
                  <a:schemeClr val="tx1"/>
                </a:solidFill>
                <a:latin typeface="Myriad Pro" panose="020B0503030403020204"/>
              </a:rPr>
              <a:t> </a:t>
            </a:r>
            <a:r>
              <a:rPr lang="it-IT" i="1" dirty="0">
                <a:solidFill>
                  <a:schemeClr val="tx1"/>
                </a:solidFill>
                <a:latin typeface="Myriad Pro" panose="020B0503030403020204"/>
              </a:rPr>
              <a:t>(Jean-Philippe </a:t>
            </a:r>
            <a:r>
              <a:rPr lang="it-IT" i="1" dirty="0" err="1">
                <a:solidFill>
                  <a:schemeClr val="tx1"/>
                </a:solidFill>
                <a:latin typeface="Myriad Pro" panose="020B0503030403020204"/>
              </a:rPr>
              <a:t>Aumasson</a:t>
            </a:r>
            <a:r>
              <a:rPr lang="it-IT" i="1" dirty="0">
                <a:solidFill>
                  <a:schemeClr val="tx1"/>
                </a:solidFill>
                <a:latin typeface="Myriad Pro" panose="020B0503030403020204"/>
              </a:rPr>
              <a:t>)</a:t>
            </a:r>
            <a:endParaRPr lang="en-US" i="1" dirty="0">
              <a:solidFill>
                <a:schemeClr val="tx1"/>
              </a:solidFill>
              <a:latin typeface="Myriad Pro" panose="020B0503030403020204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  <a:latin typeface="Myriad Pro" panose="020B0503030403020204"/>
              </a:rPr>
              <a:t>(Discrete Mathematics and Its Applications) </a:t>
            </a:r>
            <a:r>
              <a:rPr lang="en-US" i="1" dirty="0">
                <a:solidFill>
                  <a:schemeClr val="tx1"/>
                </a:solidFill>
                <a:latin typeface="Myriad Pro" panose="020B0503030403020204"/>
              </a:rPr>
              <a:t>Alfred Menezes, Paul van Oorschot, Scott Vanstone </a:t>
            </a:r>
            <a:r>
              <a:rPr lang="en-US" dirty="0">
                <a:solidFill>
                  <a:schemeClr val="tx1"/>
                </a:solidFill>
                <a:latin typeface="Myriad Pro" panose="020B0503030403020204"/>
              </a:rPr>
              <a:t>- </a:t>
            </a:r>
            <a:r>
              <a:rPr lang="en-US" b="1" dirty="0">
                <a:solidFill>
                  <a:schemeClr val="tx1"/>
                </a:solidFill>
                <a:latin typeface="Myriad Pro" panose="020B0503030403020204"/>
              </a:rPr>
              <a:t>Handbook of applied cryptography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b="1" i="0" dirty="0">
                <a:solidFill>
                  <a:schemeClr val="tx1"/>
                </a:solidFill>
                <a:effectLst/>
                <a:latin typeface="Myriad Pro" panose="020B0503030403020204"/>
              </a:rPr>
              <a:t>Practical Cryptography for Developers </a:t>
            </a:r>
            <a:r>
              <a:rPr lang="en-US" i="1" dirty="0">
                <a:solidFill>
                  <a:schemeClr val="tx1"/>
                </a:solidFill>
                <a:effectLst/>
                <a:latin typeface="Myriad Pro" panose="020B0503030403020204"/>
              </a:rPr>
              <a:t>(</a:t>
            </a:r>
            <a:r>
              <a:rPr lang="en-US" i="1" dirty="0" err="1">
                <a:solidFill>
                  <a:schemeClr val="tx1"/>
                </a:solidFill>
                <a:effectLst/>
                <a:latin typeface="Myriad Pro" panose="020B0503030403020204"/>
              </a:rPr>
              <a:t>Svetlin</a:t>
            </a:r>
            <a:r>
              <a:rPr lang="en-US" i="1" dirty="0">
                <a:solidFill>
                  <a:schemeClr val="tx1"/>
                </a:solidFill>
                <a:effectLst/>
                <a:latin typeface="Myriad Pro" panose="020B0503030403020204"/>
              </a:rPr>
              <a:t> </a:t>
            </a:r>
            <a:r>
              <a:rPr lang="en-US" i="1" dirty="0" err="1">
                <a:solidFill>
                  <a:schemeClr val="tx1"/>
                </a:solidFill>
                <a:effectLst/>
                <a:latin typeface="Myriad Pro" panose="020B0503030403020204"/>
              </a:rPr>
              <a:t>Nakov</a:t>
            </a:r>
            <a:r>
              <a:rPr lang="en-US" i="1" dirty="0">
                <a:solidFill>
                  <a:schemeClr val="tx1"/>
                </a:solidFill>
                <a:effectLst/>
                <a:latin typeface="Myriad Pro" panose="020B0503030403020204"/>
              </a:rPr>
              <a:t>)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b="1" dirty="0">
                <a:latin typeface="Myriad Pro" panose="020B0503030403020204"/>
              </a:rPr>
              <a:t>SMARTS: Secure Memory Assurance of RISC-V Trusted SoC </a:t>
            </a:r>
            <a:r>
              <a:rPr lang="en-US" dirty="0">
                <a:latin typeface="Myriad Pro" panose="020B0503030403020204"/>
              </a:rPr>
              <a:t>(</a:t>
            </a:r>
            <a:r>
              <a:rPr lang="it-IT" dirty="0">
                <a:latin typeface="Myriad Pro" panose="020B0503030403020204"/>
              </a:rPr>
              <a:t>Ming </a:t>
            </a:r>
            <a:r>
              <a:rPr lang="it-IT" dirty="0" err="1">
                <a:latin typeface="Myriad Pro" panose="020B0503030403020204"/>
              </a:rPr>
              <a:t>Ming</a:t>
            </a:r>
            <a:r>
              <a:rPr lang="it-IT" dirty="0">
                <a:latin typeface="Myriad Pro" panose="020B0503030403020204"/>
              </a:rPr>
              <a:t> Wong, Jawad </a:t>
            </a:r>
            <a:r>
              <a:rPr lang="it-IT" dirty="0" err="1">
                <a:latin typeface="Myriad Pro" panose="020B0503030403020204"/>
              </a:rPr>
              <a:t>Haj</a:t>
            </a:r>
            <a:r>
              <a:rPr lang="it-IT" dirty="0">
                <a:latin typeface="Myriad Pro" panose="020B0503030403020204"/>
              </a:rPr>
              <a:t>-Yahya, </a:t>
            </a:r>
            <a:r>
              <a:rPr lang="it-IT" dirty="0" err="1">
                <a:latin typeface="Myriad Pro" panose="020B0503030403020204"/>
              </a:rPr>
              <a:t>Anupam</a:t>
            </a:r>
            <a:r>
              <a:rPr lang="it-IT" dirty="0">
                <a:latin typeface="Myriad Pro" panose="020B0503030403020204"/>
              </a:rPr>
              <a:t> </a:t>
            </a:r>
            <a:r>
              <a:rPr lang="it-IT" dirty="0" err="1">
                <a:latin typeface="Myriad Pro" panose="020B0503030403020204"/>
              </a:rPr>
              <a:t>Chattopadhyay</a:t>
            </a:r>
            <a:r>
              <a:rPr lang="it-IT" dirty="0">
                <a:latin typeface="Myriad Pro" panose="020B0503030403020204"/>
              </a:rPr>
              <a:t>, Nanyang </a:t>
            </a:r>
            <a:r>
              <a:rPr lang="it-IT" dirty="0" err="1">
                <a:latin typeface="Myriad Pro" panose="020B0503030403020204"/>
              </a:rPr>
              <a:t>Technological</a:t>
            </a:r>
            <a:r>
              <a:rPr lang="it-IT" dirty="0">
                <a:latin typeface="Myriad Pro" panose="020B0503030403020204"/>
              </a:rPr>
              <a:t> University (NTU) Singapore </a:t>
            </a:r>
            <a:r>
              <a:rPr lang="it-IT" dirty="0" err="1">
                <a:latin typeface="Myriad Pro" panose="020B0503030403020204"/>
              </a:rPr>
              <a:t>anupam@ntu.edu.s</a:t>
            </a:r>
            <a:r>
              <a:rPr lang="it-IT" dirty="0">
                <a:latin typeface="Myriad Pro" panose="020B0503030403020204"/>
              </a:rPr>
              <a:t>)</a:t>
            </a:r>
            <a:endParaRPr lang="en-US" i="1" dirty="0">
              <a:solidFill>
                <a:schemeClr val="tx1"/>
              </a:solidFill>
              <a:effectLst/>
              <a:latin typeface="Myriad Pro" panose="020B0503030403020204"/>
            </a:endParaRPr>
          </a:p>
          <a:p>
            <a:pPr lvl="1"/>
            <a:endParaRPr lang="en-US" dirty="0">
              <a:solidFill>
                <a:schemeClr val="tx1"/>
              </a:solidFill>
              <a:latin typeface="Myriad Pro" panose="020B0503030403020204"/>
            </a:endParaRPr>
          </a:p>
          <a:p>
            <a:pPr lvl="1"/>
            <a:endParaRPr lang="en-US" dirty="0">
              <a:solidFill>
                <a:schemeClr val="tx1"/>
              </a:solidFill>
              <a:latin typeface="Myriad Pro" panose="020B0503030403020204"/>
            </a:endParaRPr>
          </a:p>
          <a:p>
            <a:pPr lvl="1"/>
            <a:endParaRPr lang="it-IT" dirty="0">
              <a:solidFill>
                <a:schemeClr val="tx1"/>
              </a:solidFill>
              <a:latin typeface="Myriad Pro" panose="020B0503030403020204"/>
            </a:endParaRP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0981959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03B877E-651D-0E88-57CF-5B260AC3FB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20"/>
            <a:ext cx="10515600" cy="1325559"/>
          </a:xfrm>
        </p:spPr>
        <p:txBody>
          <a:bodyPr/>
          <a:lstStyle/>
          <a:p>
            <a:pPr algn="ctr"/>
            <a:r>
              <a:rPr lang="en-US" dirty="0">
                <a:latin typeface="Myriad Pro" panose="020B0503030403020204" pitchFamily="34" charset="0"/>
              </a:rPr>
              <a:t>Questions?</a:t>
            </a:r>
            <a:endParaRPr lang="it-IT" dirty="0">
              <a:latin typeface="Myriad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42047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Find My iPhone: What is it, and how do you use it? - 9to5Mac">
            <a:extLst>
              <a:ext uri="{FF2B5EF4-FFF2-40B4-BE49-F238E27FC236}">
                <a16:creationId xmlns:a16="http://schemas.microsoft.com/office/drawing/2014/main" id="{BF8BB7F8-63BE-F494-E05D-0EB130DD404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851480" y="1439384"/>
            <a:ext cx="10311469" cy="515573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CasellaDiTesto 5">
            <a:extLst>
              <a:ext uri="{FF2B5EF4-FFF2-40B4-BE49-F238E27FC236}">
                <a16:creationId xmlns:a16="http://schemas.microsoft.com/office/drawing/2014/main" id="{E36CBDC8-B01A-1F40-FB60-8D76A4810469}"/>
              </a:ext>
            </a:extLst>
          </p:cNvPr>
          <p:cNvSpPr txBox="1"/>
          <p:nvPr/>
        </p:nvSpPr>
        <p:spPr>
          <a:xfrm>
            <a:off x="2516693" y="825145"/>
            <a:ext cx="7059332" cy="76944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4400" b="0" i="0" u="none" strike="noStrike" kern="1200" cap="none" spc="0" baseline="0">
                <a:solidFill>
                  <a:srgbClr val="000000"/>
                </a:solidFill>
                <a:uFillTx/>
                <a:latin typeface="Myriad Pro" pitchFamily="34"/>
              </a:rPr>
              <a:t>One App to find it all.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E5E4570-6068-53A0-4ECD-B6EB99414ECC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 anchorCtr="1"/>
          <a:lstStyle/>
          <a:p>
            <a:pPr lvl="0" algn="ctr"/>
            <a:r>
              <a:rPr lang="it-IT" sz="3600">
                <a:latin typeface="Myriad Pro" pitchFamily="34"/>
              </a:rPr>
              <a:t>How does it work</a:t>
            </a:r>
            <a:r>
              <a:rPr lang="en-US" sz="3600">
                <a:latin typeface="Myriad Pro" pitchFamily="34"/>
              </a:rPr>
              <a:t>?</a:t>
            </a:r>
            <a:endParaRPr lang="it-IT" sz="3600">
              <a:latin typeface="Myriad Pro" pitchFamily="34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021A2EA-1565-EB0F-B8A0-06580CB4FB8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563712" y="1577614"/>
            <a:ext cx="7064581" cy="4706480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08AF17E-A522-D6D2-7839-9121E2665FB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365129"/>
            <a:ext cx="10515600" cy="956142"/>
          </a:xfrm>
        </p:spPr>
        <p:txBody>
          <a:bodyPr anchorCtr="1"/>
          <a:lstStyle/>
          <a:p>
            <a:pPr lvl="0" algn="ctr"/>
            <a:r>
              <a:rPr lang="it-IT" sz="3600" dirty="0">
                <a:latin typeface="Myriad Pro" pitchFamily="34"/>
              </a:rPr>
              <a:t>How </a:t>
            </a:r>
            <a:r>
              <a:rPr lang="it-IT" sz="3600" dirty="0" err="1">
                <a:latin typeface="Myriad Pro" pitchFamily="34"/>
              </a:rPr>
              <a:t>does</a:t>
            </a:r>
            <a:r>
              <a:rPr lang="it-IT" sz="3600" dirty="0">
                <a:latin typeface="Myriad Pro" pitchFamily="34"/>
              </a:rPr>
              <a:t> </a:t>
            </a:r>
            <a:r>
              <a:rPr lang="it-IT" sz="3600" dirty="0" err="1">
                <a:latin typeface="Myriad Pro" pitchFamily="34"/>
              </a:rPr>
              <a:t>it</a:t>
            </a:r>
            <a:r>
              <a:rPr lang="it-IT" sz="3600" dirty="0">
                <a:latin typeface="Myriad Pro" pitchFamily="34"/>
              </a:rPr>
              <a:t> work</a:t>
            </a:r>
            <a:r>
              <a:rPr lang="en-US" sz="3600" dirty="0">
                <a:latin typeface="Myriad Pro" pitchFamily="34"/>
              </a:rPr>
              <a:t>? [Detailed]</a:t>
            </a:r>
            <a:endParaRPr lang="it-IT" sz="3600" dirty="0">
              <a:latin typeface="Myriad Pro" pitchFamily="34"/>
            </a:endParaRPr>
          </a:p>
        </p:txBody>
      </p:sp>
      <p:pic>
        <p:nvPicPr>
          <p:cNvPr id="9" name="Immagine 8" descr="Immagine che contiene testo, schermata, diagramma, Carattere">
            <a:extLst>
              <a:ext uri="{FF2B5EF4-FFF2-40B4-BE49-F238E27FC236}">
                <a16:creationId xmlns:a16="http://schemas.microsoft.com/office/drawing/2014/main" id="{6D41CCA5-4A08-681E-0C0F-E591D2EE07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574" y="1321271"/>
            <a:ext cx="10628851" cy="523697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1542873-6CDF-32E5-B7C3-FE0016B9B9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78526"/>
            <a:ext cx="10515600" cy="940543"/>
          </a:xfrm>
        </p:spPr>
        <p:txBody>
          <a:bodyPr/>
          <a:lstStyle/>
          <a:p>
            <a:pPr algn="ctr"/>
            <a:r>
              <a:rPr lang="en-US" dirty="0">
                <a:latin typeface="Myriad Pro" panose="020B0503030403020204"/>
              </a:rPr>
              <a:t>AES-GCM</a:t>
            </a:r>
            <a:endParaRPr lang="it-IT" dirty="0">
              <a:latin typeface="Myriad Pro" panose="020B0503030403020204"/>
            </a:endParaRP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DE69AD2F-21F7-46D8-A282-1F3B3614FE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498" t="4235"/>
          <a:stretch/>
        </p:blipFill>
        <p:spPr>
          <a:xfrm>
            <a:off x="2721672" y="1443849"/>
            <a:ext cx="6748655" cy="5290776"/>
          </a:xfr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068ECF60-5726-1A23-98F4-12A319F112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5020" y="885039"/>
            <a:ext cx="2889619" cy="4463692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A8B5D518-F8ED-3C6D-2DC9-EDBBA69F1A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434" y="1170264"/>
            <a:ext cx="1082062" cy="1056429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2EBDE31A-24AD-FEA0-8271-0A14FF8DD0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76153" y="1187933"/>
            <a:ext cx="1058167" cy="1041251"/>
          </a:xfrm>
          <a:prstGeom prst="rect">
            <a:avLst/>
          </a:prstGeom>
        </p:spPr>
      </p:pic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F07A4C7D-CF5A-E798-AA34-AC2271B87564}"/>
              </a:ext>
            </a:extLst>
          </p:cNvPr>
          <p:cNvCxnSpPr>
            <a:cxnSpLocks/>
          </p:cNvCxnSpPr>
          <p:nvPr/>
        </p:nvCxnSpPr>
        <p:spPr>
          <a:xfrm>
            <a:off x="1316270" y="1800363"/>
            <a:ext cx="55988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B5619F36-1958-85AA-7288-2400ACAD25B0}"/>
              </a:ext>
            </a:extLst>
          </p:cNvPr>
          <p:cNvCxnSpPr>
            <a:cxnSpLocks/>
          </p:cNvCxnSpPr>
          <p:nvPr/>
        </p:nvCxnSpPr>
        <p:spPr>
          <a:xfrm flipV="1">
            <a:off x="8166683" y="2327945"/>
            <a:ext cx="1303644" cy="30619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41BCB0FA-8065-28F0-BEC0-25C204B829BD}"/>
              </a:ext>
            </a:extLst>
          </p:cNvPr>
          <p:cNvSpPr txBox="1"/>
          <p:nvPr/>
        </p:nvSpPr>
        <p:spPr>
          <a:xfrm>
            <a:off x="654693" y="2298048"/>
            <a:ext cx="188303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latin typeface="Myriad Pro" panose="020B0503030403020204"/>
              </a:rPr>
              <a:t>Example of </a:t>
            </a:r>
            <a:r>
              <a:rPr lang="en-US" sz="800" dirty="0" err="1">
                <a:latin typeface="Myriad Pro" panose="020B0503030403020204"/>
              </a:rPr>
              <a:t>ShiftRows</a:t>
            </a:r>
            <a:r>
              <a:rPr lang="en-US" sz="800" dirty="0">
                <a:latin typeface="Myriad Pro" panose="020B0503030403020204"/>
              </a:rPr>
              <a:t> operation</a:t>
            </a:r>
            <a:endParaRPr lang="it-IT" sz="800" dirty="0">
              <a:latin typeface="Myriad Pro" panose="020B0503030403020204"/>
            </a:endParaRPr>
          </a:p>
        </p:txBody>
      </p:sp>
      <p:pic>
        <p:nvPicPr>
          <p:cNvPr id="19" name="Immagine 18">
            <a:extLst>
              <a:ext uri="{FF2B5EF4-FFF2-40B4-BE49-F238E27FC236}">
                <a16:creationId xmlns:a16="http://schemas.microsoft.com/office/drawing/2014/main" id="{443EC210-9867-30D0-DC65-D160F669CE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1609" y="3804406"/>
            <a:ext cx="2215458" cy="2437003"/>
          </a:xfrm>
          <a:prstGeom prst="rect">
            <a:avLst/>
          </a:prstGeom>
        </p:spPr>
      </p:pic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993420BF-1899-2F56-A894-CD1A7764823B}"/>
              </a:ext>
            </a:extLst>
          </p:cNvPr>
          <p:cNvSpPr txBox="1"/>
          <p:nvPr/>
        </p:nvSpPr>
        <p:spPr>
          <a:xfrm>
            <a:off x="643476" y="6241409"/>
            <a:ext cx="121058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latin typeface="Myriad Pro" panose="020B0503030403020204"/>
              </a:rPr>
              <a:t>GMC Internals Scheme</a:t>
            </a:r>
            <a:endParaRPr lang="it-IT" sz="800" dirty="0">
              <a:latin typeface="Myriad Pro" panose="020B0503030403020204"/>
            </a:endParaRPr>
          </a:p>
        </p:txBody>
      </p:sp>
    </p:spTree>
    <p:extLst>
      <p:ext uri="{BB962C8B-B14F-4D97-AF65-F5344CB8AC3E}">
        <p14:creationId xmlns:p14="http://schemas.microsoft.com/office/powerpoint/2010/main" val="39739461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E40B606-1876-5BC7-417B-F13C19E61357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 anchorCtr="1"/>
          <a:lstStyle/>
          <a:p>
            <a:pPr lvl="0" algn="ctr"/>
            <a:r>
              <a:rPr lang="en-US">
                <a:latin typeface="Myriad Pro" pitchFamily="34"/>
              </a:rPr>
              <a:t>There is something missing…</a:t>
            </a:r>
            <a:endParaRPr lang="it-IT">
              <a:latin typeface="Myriad Pro" pitchFamily="34"/>
            </a:endParaRP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637B0FA-742B-B681-CD44-2332C08617CC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10515600" cy="938549"/>
          </a:xfrm>
        </p:spPr>
        <p:txBody>
          <a:bodyPr/>
          <a:lstStyle/>
          <a:p>
            <a:pPr lvl="0"/>
            <a:r>
              <a:rPr lang="it-IT" dirty="0">
                <a:latin typeface="Myriad Pro" pitchFamily="34"/>
              </a:rPr>
              <a:t>How do </a:t>
            </a:r>
            <a:r>
              <a:rPr lang="it-IT" dirty="0" err="1">
                <a:latin typeface="Myriad Pro" pitchFamily="34"/>
              </a:rPr>
              <a:t>we</a:t>
            </a:r>
            <a:r>
              <a:rPr lang="it-IT" dirty="0">
                <a:latin typeface="Myriad Pro" pitchFamily="34"/>
              </a:rPr>
              <a:t> know the </a:t>
            </a:r>
            <a:r>
              <a:rPr lang="it-IT" b="1" dirty="0">
                <a:latin typeface="Myriad Pro" pitchFamily="34"/>
              </a:rPr>
              <a:t>EXACT</a:t>
            </a:r>
            <a:r>
              <a:rPr lang="it-IT" dirty="0">
                <a:latin typeface="Myriad Pro" pitchFamily="34"/>
              </a:rPr>
              <a:t> advertisement key </a:t>
            </a:r>
            <a:r>
              <a:rPr lang="it-IT" dirty="0" err="1">
                <a:latin typeface="Myriad Pro" pitchFamily="34"/>
              </a:rPr>
              <a:t>produced</a:t>
            </a:r>
            <a:r>
              <a:rPr lang="it-IT" dirty="0">
                <a:latin typeface="Myriad Pro" pitchFamily="34"/>
              </a:rPr>
              <a:t> by a </a:t>
            </a:r>
            <a:r>
              <a:rPr lang="it-IT" b="1" dirty="0" err="1">
                <a:latin typeface="Myriad Pro" pitchFamily="34"/>
              </a:rPr>
              <a:t>missing</a:t>
            </a:r>
            <a:r>
              <a:rPr lang="it-IT" b="1" dirty="0">
                <a:latin typeface="Myriad Pro" pitchFamily="34"/>
              </a:rPr>
              <a:t> device</a:t>
            </a:r>
            <a:r>
              <a:rPr lang="it-IT" dirty="0">
                <a:latin typeface="Myriad Pro" pitchFamily="34"/>
              </a:rPr>
              <a:t>???</a:t>
            </a:r>
            <a:r>
              <a:rPr lang="en-US" dirty="0">
                <a:latin typeface="Myriad Pro" pitchFamily="34"/>
              </a:rPr>
              <a:t> </a:t>
            </a:r>
            <a:endParaRPr lang="it-IT" dirty="0">
              <a:latin typeface="Myriad Pro" pitchFamily="34"/>
            </a:endParaRPr>
          </a:p>
        </p:txBody>
      </p:sp>
      <p:pic>
        <p:nvPicPr>
          <p:cNvPr id="4" name="Picture 8" descr="Cloud Monitoring. Co-branded comic provided by CA Technologies and  CloudTweaks.com | Computer humor, Computer jokes, Tech humor">
            <a:extLst>
              <a:ext uri="{FF2B5EF4-FFF2-40B4-BE49-F238E27FC236}">
                <a16:creationId xmlns:a16="http://schemas.microsoft.com/office/drawing/2014/main" id="{32941EE3-95C5-4B40-4056-96E8030634C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124894" y="2899114"/>
            <a:ext cx="3942216" cy="3662629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4">
            <a:extLst>
              <a:ext uri="{FF2B5EF4-FFF2-40B4-BE49-F238E27FC236}">
                <a16:creationId xmlns:a16="http://schemas.microsoft.com/office/drawing/2014/main" id="{E9B4B895-938D-2620-8748-15054DAD7E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888" y="1728398"/>
            <a:ext cx="6104625" cy="256282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" name="Immagine 6">
            <a:extLst>
              <a:ext uri="{FF2B5EF4-FFF2-40B4-BE49-F238E27FC236}">
                <a16:creationId xmlns:a16="http://schemas.microsoft.com/office/drawing/2014/main" id="{F8299E28-A171-812D-6E19-370C9DF87D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8764" y="240185"/>
            <a:ext cx="6686604" cy="136029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" name="Immagine 8">
            <a:extLst>
              <a:ext uri="{FF2B5EF4-FFF2-40B4-BE49-F238E27FC236}">
                <a16:creationId xmlns:a16="http://schemas.microsoft.com/office/drawing/2014/main" id="{15632272-8223-F3AC-3C76-1EB81FAE70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5369" y="1644138"/>
            <a:ext cx="4039471" cy="322999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" name="Immagine 10">
            <a:extLst>
              <a:ext uri="{FF2B5EF4-FFF2-40B4-BE49-F238E27FC236}">
                <a16:creationId xmlns:a16="http://schemas.microsoft.com/office/drawing/2014/main" id="{399F147D-67A6-46FF-B40C-B3EE168100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21502" y="4984220"/>
            <a:ext cx="4711162" cy="1739554"/>
          </a:xfrm>
          <a:prstGeom prst="rect">
            <a:avLst/>
          </a:prstGeom>
          <a:noFill/>
          <a:ln cap="flat">
            <a:noFill/>
          </a:ln>
        </p:spPr>
      </p:pic>
      <p:cxnSp>
        <p:nvCxnSpPr>
          <p:cNvPr id="21" name="Connettore 2 29">
            <a:extLst>
              <a:ext uri="{FF2B5EF4-FFF2-40B4-BE49-F238E27FC236}">
                <a16:creationId xmlns:a16="http://schemas.microsoft.com/office/drawing/2014/main" id="{A4D4032B-1505-978B-84EA-EDE8D5CA78EA}"/>
              </a:ext>
            </a:extLst>
          </p:cNvPr>
          <p:cNvCxnSpPr>
            <a:cxnSpLocks/>
          </p:cNvCxnSpPr>
          <p:nvPr/>
        </p:nvCxnSpPr>
        <p:spPr>
          <a:xfrm flipH="1" flipV="1">
            <a:off x="3622849" y="4126458"/>
            <a:ext cx="399673" cy="436565"/>
          </a:xfrm>
          <a:prstGeom prst="straightConnector1">
            <a:avLst/>
          </a:prstGeom>
          <a:noFill/>
          <a:ln w="19046" cap="flat">
            <a:solidFill>
              <a:srgbClr val="FF0000"/>
            </a:solidFill>
            <a:prstDash val="solid"/>
            <a:miter/>
            <a:tailEnd type="arrow"/>
          </a:ln>
        </p:spPr>
      </p:cxnSp>
      <p:cxnSp>
        <p:nvCxnSpPr>
          <p:cNvPr id="22" name="Connettore 2 31">
            <a:extLst>
              <a:ext uri="{FF2B5EF4-FFF2-40B4-BE49-F238E27FC236}">
                <a16:creationId xmlns:a16="http://schemas.microsoft.com/office/drawing/2014/main" id="{227F8CDC-64C4-179F-C3B4-F7065DA69DB5}"/>
              </a:ext>
            </a:extLst>
          </p:cNvPr>
          <p:cNvCxnSpPr/>
          <p:nvPr/>
        </p:nvCxnSpPr>
        <p:spPr>
          <a:xfrm>
            <a:off x="6881909" y="2728779"/>
            <a:ext cx="697120" cy="449519"/>
          </a:xfrm>
          <a:prstGeom prst="straightConnector1">
            <a:avLst/>
          </a:prstGeom>
          <a:noFill/>
          <a:ln w="19046" cap="flat">
            <a:solidFill>
              <a:srgbClr val="FF0000"/>
            </a:solidFill>
            <a:prstDash val="solid"/>
            <a:miter/>
            <a:tailEnd type="arrow"/>
          </a:ln>
        </p:spPr>
      </p:cxn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6" name="Input penna 25">
                <a:extLst>
                  <a:ext uri="{FF2B5EF4-FFF2-40B4-BE49-F238E27FC236}">
                    <a16:creationId xmlns:a16="http://schemas.microsoft.com/office/drawing/2014/main" id="{930BF93A-804C-4103-FB90-3493F23CE39E}"/>
                  </a:ext>
                </a:extLst>
              </p14:cNvPr>
              <p14:cNvContentPartPr/>
              <p14:nvPr/>
            </p14:nvContentPartPr>
            <p14:xfrm>
              <a:off x="5456890" y="3574678"/>
              <a:ext cx="809280" cy="360"/>
            </p14:xfrm>
          </p:contentPart>
        </mc:Choice>
        <mc:Fallback>
          <p:pic>
            <p:nvPicPr>
              <p:cNvPr id="26" name="Input penna 25">
                <a:extLst>
                  <a:ext uri="{FF2B5EF4-FFF2-40B4-BE49-F238E27FC236}">
                    <a16:creationId xmlns:a16="http://schemas.microsoft.com/office/drawing/2014/main" id="{930BF93A-804C-4103-FB90-3493F23CE39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402890" y="3466678"/>
                <a:ext cx="91692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7" name="Input penna 26">
                <a:extLst>
                  <a:ext uri="{FF2B5EF4-FFF2-40B4-BE49-F238E27FC236}">
                    <a16:creationId xmlns:a16="http://schemas.microsoft.com/office/drawing/2014/main" id="{EEB76393-2EFD-C44C-14D7-776159871CF1}"/>
                  </a:ext>
                </a:extLst>
              </p14:cNvPr>
              <p14:cNvContentPartPr/>
              <p14:nvPr/>
            </p14:nvContentPartPr>
            <p14:xfrm>
              <a:off x="326890" y="3876718"/>
              <a:ext cx="5922720" cy="360"/>
            </p14:xfrm>
          </p:contentPart>
        </mc:Choice>
        <mc:Fallback>
          <p:pic>
            <p:nvPicPr>
              <p:cNvPr id="27" name="Input penna 26">
                <a:extLst>
                  <a:ext uri="{FF2B5EF4-FFF2-40B4-BE49-F238E27FC236}">
                    <a16:creationId xmlns:a16="http://schemas.microsoft.com/office/drawing/2014/main" id="{EEB76393-2EFD-C44C-14D7-776159871CF1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72887" y="3768718"/>
                <a:ext cx="6030367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28" name="Input penna 27">
                <a:extLst>
                  <a:ext uri="{FF2B5EF4-FFF2-40B4-BE49-F238E27FC236}">
                    <a16:creationId xmlns:a16="http://schemas.microsoft.com/office/drawing/2014/main" id="{2AB4265B-DBFB-E2EF-FEB3-7D71A26928D9}"/>
                  </a:ext>
                </a:extLst>
              </p14:cNvPr>
              <p14:cNvContentPartPr/>
              <p14:nvPr/>
            </p14:nvContentPartPr>
            <p14:xfrm>
              <a:off x="310330" y="4208278"/>
              <a:ext cx="1971360" cy="360"/>
            </p14:xfrm>
          </p:contentPart>
        </mc:Choice>
        <mc:Fallback>
          <p:pic>
            <p:nvPicPr>
              <p:cNvPr id="28" name="Input penna 27">
                <a:extLst>
                  <a:ext uri="{FF2B5EF4-FFF2-40B4-BE49-F238E27FC236}">
                    <a16:creationId xmlns:a16="http://schemas.microsoft.com/office/drawing/2014/main" id="{2AB4265B-DBFB-E2EF-FEB3-7D71A26928D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56330" y="4100278"/>
                <a:ext cx="2079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29" name="Input penna 28">
                <a:extLst>
                  <a:ext uri="{FF2B5EF4-FFF2-40B4-BE49-F238E27FC236}">
                    <a16:creationId xmlns:a16="http://schemas.microsoft.com/office/drawing/2014/main" id="{EFAFD6C0-4DA4-228E-9F08-FEF07B907897}"/>
                  </a:ext>
                </a:extLst>
              </p14:cNvPr>
              <p14:cNvContentPartPr/>
              <p14:nvPr/>
            </p14:nvContentPartPr>
            <p14:xfrm>
              <a:off x="4135690" y="1874038"/>
              <a:ext cx="2072160" cy="59400"/>
            </p14:xfrm>
          </p:contentPart>
        </mc:Choice>
        <mc:Fallback>
          <p:pic>
            <p:nvPicPr>
              <p:cNvPr id="29" name="Input penna 28">
                <a:extLst>
                  <a:ext uri="{FF2B5EF4-FFF2-40B4-BE49-F238E27FC236}">
                    <a16:creationId xmlns:a16="http://schemas.microsoft.com/office/drawing/2014/main" id="{EFAFD6C0-4DA4-228E-9F08-FEF07B907897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081690" y="1766038"/>
                <a:ext cx="2179800" cy="27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30" name="Input penna 29">
                <a:extLst>
                  <a:ext uri="{FF2B5EF4-FFF2-40B4-BE49-F238E27FC236}">
                    <a16:creationId xmlns:a16="http://schemas.microsoft.com/office/drawing/2014/main" id="{DF50DC46-87CA-DFC0-A63C-E097CAA9311F}"/>
                  </a:ext>
                </a:extLst>
              </p14:cNvPr>
              <p14:cNvContentPartPr/>
              <p14:nvPr/>
            </p14:nvContentPartPr>
            <p14:xfrm>
              <a:off x="268210" y="2232598"/>
              <a:ext cx="5453640" cy="360"/>
            </p14:xfrm>
          </p:contentPart>
        </mc:Choice>
        <mc:Fallback>
          <p:pic>
            <p:nvPicPr>
              <p:cNvPr id="30" name="Input penna 29">
                <a:extLst>
                  <a:ext uri="{FF2B5EF4-FFF2-40B4-BE49-F238E27FC236}">
                    <a16:creationId xmlns:a16="http://schemas.microsoft.com/office/drawing/2014/main" id="{DF50DC46-87CA-DFC0-A63C-E097CAA9311F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14214" y="2124598"/>
                <a:ext cx="5561273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1" name="Input penna 30">
                <a:extLst>
                  <a:ext uri="{FF2B5EF4-FFF2-40B4-BE49-F238E27FC236}">
                    <a16:creationId xmlns:a16="http://schemas.microsoft.com/office/drawing/2014/main" id="{9F35353F-7614-0E50-33EE-74510DB5FD32}"/>
                  </a:ext>
                </a:extLst>
              </p14:cNvPr>
              <p14:cNvContentPartPr/>
              <p14:nvPr/>
            </p14:nvContentPartPr>
            <p14:xfrm>
              <a:off x="8183391" y="2761709"/>
              <a:ext cx="3510720" cy="360"/>
            </p14:xfrm>
          </p:contentPart>
        </mc:Choice>
        <mc:Fallback xmlns="">
          <p:pic>
            <p:nvPicPr>
              <p:cNvPr id="31" name="Input penna 30">
                <a:extLst>
                  <a:ext uri="{FF2B5EF4-FFF2-40B4-BE49-F238E27FC236}">
                    <a16:creationId xmlns:a16="http://schemas.microsoft.com/office/drawing/2014/main" id="{9F35353F-7614-0E50-33EE-74510DB5FD32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8129391" y="2654069"/>
                <a:ext cx="361836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32" name="Input penna 31">
                <a:extLst>
                  <a:ext uri="{FF2B5EF4-FFF2-40B4-BE49-F238E27FC236}">
                    <a16:creationId xmlns:a16="http://schemas.microsoft.com/office/drawing/2014/main" id="{C714FECD-6AF7-0911-2121-6972735F7DCE}"/>
                  </a:ext>
                </a:extLst>
              </p14:cNvPr>
              <p14:cNvContentPartPr/>
              <p14:nvPr/>
            </p14:nvContentPartPr>
            <p14:xfrm>
              <a:off x="7780551" y="2975549"/>
              <a:ext cx="3846240" cy="360"/>
            </p14:xfrm>
          </p:contentPart>
        </mc:Choice>
        <mc:Fallback xmlns="">
          <p:pic>
            <p:nvPicPr>
              <p:cNvPr id="32" name="Input penna 31">
                <a:extLst>
                  <a:ext uri="{FF2B5EF4-FFF2-40B4-BE49-F238E27FC236}">
                    <a16:creationId xmlns:a16="http://schemas.microsoft.com/office/drawing/2014/main" id="{C714FECD-6AF7-0911-2121-6972735F7DCE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726551" y="2867909"/>
                <a:ext cx="395388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33" name="Input penna 32">
                <a:extLst>
                  <a:ext uri="{FF2B5EF4-FFF2-40B4-BE49-F238E27FC236}">
                    <a16:creationId xmlns:a16="http://schemas.microsoft.com/office/drawing/2014/main" id="{D14FD61F-2D88-52AB-7DCE-A954D5A76F69}"/>
                  </a:ext>
                </a:extLst>
              </p14:cNvPr>
              <p14:cNvContentPartPr/>
              <p14:nvPr/>
            </p14:nvContentPartPr>
            <p14:xfrm>
              <a:off x="7780551" y="3214589"/>
              <a:ext cx="3888360" cy="360"/>
            </p14:xfrm>
          </p:contentPart>
        </mc:Choice>
        <mc:Fallback xmlns="">
          <p:pic>
            <p:nvPicPr>
              <p:cNvPr id="33" name="Input penna 32">
                <a:extLst>
                  <a:ext uri="{FF2B5EF4-FFF2-40B4-BE49-F238E27FC236}">
                    <a16:creationId xmlns:a16="http://schemas.microsoft.com/office/drawing/2014/main" id="{D14FD61F-2D88-52AB-7DCE-A954D5A76F69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726551" y="3106949"/>
                <a:ext cx="3996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34" name="Input penna 33">
                <a:extLst>
                  <a:ext uri="{FF2B5EF4-FFF2-40B4-BE49-F238E27FC236}">
                    <a16:creationId xmlns:a16="http://schemas.microsoft.com/office/drawing/2014/main" id="{E2FBB708-DB3A-2751-ECD8-A258E69404B2}"/>
                  </a:ext>
                </a:extLst>
              </p14:cNvPr>
              <p14:cNvContentPartPr/>
              <p14:nvPr/>
            </p14:nvContentPartPr>
            <p14:xfrm>
              <a:off x="7763991" y="3424469"/>
              <a:ext cx="1652400" cy="360"/>
            </p14:xfrm>
          </p:contentPart>
        </mc:Choice>
        <mc:Fallback xmlns="">
          <p:pic>
            <p:nvPicPr>
              <p:cNvPr id="34" name="Input penna 33">
                <a:extLst>
                  <a:ext uri="{FF2B5EF4-FFF2-40B4-BE49-F238E27FC236}">
                    <a16:creationId xmlns:a16="http://schemas.microsoft.com/office/drawing/2014/main" id="{E2FBB708-DB3A-2751-ECD8-A258E69404B2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709991" y="3316469"/>
                <a:ext cx="176004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35" name="Input penna 34">
                <a:extLst>
                  <a:ext uri="{FF2B5EF4-FFF2-40B4-BE49-F238E27FC236}">
                    <a16:creationId xmlns:a16="http://schemas.microsoft.com/office/drawing/2014/main" id="{024EBF9E-E848-A0F2-785E-D6A9BCF3EFF1}"/>
                  </a:ext>
                </a:extLst>
              </p14:cNvPr>
              <p14:cNvContentPartPr/>
              <p14:nvPr/>
            </p14:nvContentPartPr>
            <p14:xfrm>
              <a:off x="8204271" y="3848189"/>
              <a:ext cx="3429000" cy="360"/>
            </p14:xfrm>
          </p:contentPart>
        </mc:Choice>
        <mc:Fallback xmlns="">
          <p:pic>
            <p:nvPicPr>
              <p:cNvPr id="35" name="Input penna 34">
                <a:extLst>
                  <a:ext uri="{FF2B5EF4-FFF2-40B4-BE49-F238E27FC236}">
                    <a16:creationId xmlns:a16="http://schemas.microsoft.com/office/drawing/2014/main" id="{024EBF9E-E848-A0F2-785E-D6A9BCF3EFF1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8150271" y="3740189"/>
                <a:ext cx="353664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36" name="Input penna 35">
                <a:extLst>
                  <a:ext uri="{FF2B5EF4-FFF2-40B4-BE49-F238E27FC236}">
                    <a16:creationId xmlns:a16="http://schemas.microsoft.com/office/drawing/2014/main" id="{AA4DE65C-AA3D-B755-3E4E-09C554F61012}"/>
                  </a:ext>
                </a:extLst>
              </p14:cNvPr>
              <p14:cNvContentPartPr/>
              <p14:nvPr/>
            </p14:nvContentPartPr>
            <p14:xfrm>
              <a:off x="7767951" y="4103789"/>
              <a:ext cx="2344680" cy="360"/>
            </p14:xfrm>
          </p:contentPart>
        </mc:Choice>
        <mc:Fallback xmlns="">
          <p:pic>
            <p:nvPicPr>
              <p:cNvPr id="36" name="Input penna 35">
                <a:extLst>
                  <a:ext uri="{FF2B5EF4-FFF2-40B4-BE49-F238E27FC236}">
                    <a16:creationId xmlns:a16="http://schemas.microsoft.com/office/drawing/2014/main" id="{AA4DE65C-AA3D-B755-3E4E-09C554F61012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7713951" y="3996149"/>
                <a:ext cx="245232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37" name="Input penna 36">
                <a:extLst>
                  <a:ext uri="{FF2B5EF4-FFF2-40B4-BE49-F238E27FC236}">
                    <a16:creationId xmlns:a16="http://schemas.microsoft.com/office/drawing/2014/main" id="{47E2E5C9-FADB-CC6B-B83A-BFB5AA44815F}"/>
                  </a:ext>
                </a:extLst>
              </p14:cNvPr>
              <p14:cNvContentPartPr/>
              <p14:nvPr/>
            </p14:nvContentPartPr>
            <p14:xfrm>
              <a:off x="11006151" y="4053749"/>
              <a:ext cx="691920" cy="360"/>
            </p14:xfrm>
          </p:contentPart>
        </mc:Choice>
        <mc:Fallback xmlns="">
          <p:pic>
            <p:nvPicPr>
              <p:cNvPr id="37" name="Input penna 36">
                <a:extLst>
                  <a:ext uri="{FF2B5EF4-FFF2-40B4-BE49-F238E27FC236}">
                    <a16:creationId xmlns:a16="http://schemas.microsoft.com/office/drawing/2014/main" id="{47E2E5C9-FADB-CC6B-B83A-BFB5AA44815F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0952511" y="3945749"/>
                <a:ext cx="79956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38" name="Input penna 37">
                <a:extLst>
                  <a:ext uri="{FF2B5EF4-FFF2-40B4-BE49-F238E27FC236}">
                    <a16:creationId xmlns:a16="http://schemas.microsoft.com/office/drawing/2014/main" id="{97DFE8EB-606A-BBDC-F435-1A81ED930A97}"/>
                  </a:ext>
                </a:extLst>
              </p14:cNvPr>
              <p14:cNvContentPartPr/>
              <p14:nvPr/>
            </p14:nvContentPartPr>
            <p14:xfrm>
              <a:off x="7747071" y="4292789"/>
              <a:ext cx="2726280" cy="360"/>
            </p14:xfrm>
          </p:contentPart>
        </mc:Choice>
        <mc:Fallback xmlns="">
          <p:pic>
            <p:nvPicPr>
              <p:cNvPr id="38" name="Input penna 37">
                <a:extLst>
                  <a:ext uri="{FF2B5EF4-FFF2-40B4-BE49-F238E27FC236}">
                    <a16:creationId xmlns:a16="http://schemas.microsoft.com/office/drawing/2014/main" id="{97DFE8EB-606A-BBDC-F435-1A81ED930A97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693071" y="4184789"/>
                <a:ext cx="283392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39" name="Input penna 38">
                <a:extLst>
                  <a:ext uri="{FF2B5EF4-FFF2-40B4-BE49-F238E27FC236}">
                    <a16:creationId xmlns:a16="http://schemas.microsoft.com/office/drawing/2014/main" id="{6881C89F-6B1B-E18E-CFE7-D8B3A2FF94DA}"/>
                  </a:ext>
                </a:extLst>
              </p14:cNvPr>
              <p14:cNvContentPartPr/>
              <p14:nvPr/>
            </p14:nvContentPartPr>
            <p14:xfrm>
              <a:off x="7738791" y="4540109"/>
              <a:ext cx="1463760" cy="360"/>
            </p14:xfrm>
          </p:contentPart>
        </mc:Choice>
        <mc:Fallback xmlns="">
          <p:pic>
            <p:nvPicPr>
              <p:cNvPr id="39" name="Input penna 38">
                <a:extLst>
                  <a:ext uri="{FF2B5EF4-FFF2-40B4-BE49-F238E27FC236}">
                    <a16:creationId xmlns:a16="http://schemas.microsoft.com/office/drawing/2014/main" id="{6881C89F-6B1B-E18E-CFE7-D8B3A2FF94DA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684791" y="4432469"/>
                <a:ext cx="1571400" cy="216000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Immagine 6">
            <a:extLst>
              <a:ext uri="{FF2B5EF4-FFF2-40B4-BE49-F238E27FC236}">
                <a16:creationId xmlns:a16="http://schemas.microsoft.com/office/drawing/2014/main" id="{917FF59B-B2C4-CFAB-62F6-9F1683400BB2}"/>
              </a:ext>
            </a:extLst>
          </p:cNvPr>
          <p:cNvPicPr>
            <a:picLocks noChangeAspect="1"/>
          </p:cNvPicPr>
          <p:nvPr/>
        </p:nvPicPr>
        <p:blipFill rotWithShape="1">
          <a:blip r:embed="rId34"/>
          <a:srcRect l="3755" b="3482"/>
          <a:stretch/>
        </p:blipFill>
        <p:spPr>
          <a:xfrm>
            <a:off x="234247" y="4860094"/>
            <a:ext cx="5806788" cy="1604272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5">
            <p14:nvContentPartPr>
              <p14:cNvPr id="8" name="Input penna 7">
                <a:extLst>
                  <a:ext uri="{FF2B5EF4-FFF2-40B4-BE49-F238E27FC236}">
                    <a16:creationId xmlns:a16="http://schemas.microsoft.com/office/drawing/2014/main" id="{250358FF-D5B4-5F52-7D57-98181F90A687}"/>
                  </a:ext>
                </a:extLst>
              </p14:cNvPr>
              <p14:cNvContentPartPr/>
              <p14:nvPr/>
            </p14:nvContentPartPr>
            <p14:xfrm>
              <a:off x="5024751" y="5079029"/>
              <a:ext cx="880920" cy="21960"/>
            </p14:xfrm>
          </p:contentPart>
        </mc:Choice>
        <mc:Fallback>
          <p:pic>
            <p:nvPicPr>
              <p:cNvPr id="8" name="Input penna 7">
                <a:extLst>
                  <a:ext uri="{FF2B5EF4-FFF2-40B4-BE49-F238E27FC236}">
                    <a16:creationId xmlns:a16="http://schemas.microsoft.com/office/drawing/2014/main" id="{250358FF-D5B4-5F52-7D57-98181F90A687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4970751" y="4971389"/>
                <a:ext cx="988560" cy="23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">
            <p14:nvContentPartPr>
              <p14:cNvPr id="9" name="Input penna 8">
                <a:extLst>
                  <a:ext uri="{FF2B5EF4-FFF2-40B4-BE49-F238E27FC236}">
                    <a16:creationId xmlns:a16="http://schemas.microsoft.com/office/drawing/2014/main" id="{CCFE901D-13C0-1360-F415-329E36517646}"/>
                  </a:ext>
                </a:extLst>
              </p14:cNvPr>
              <p14:cNvContentPartPr/>
              <p14:nvPr/>
            </p14:nvContentPartPr>
            <p14:xfrm>
              <a:off x="310191" y="5372789"/>
              <a:ext cx="5582880" cy="63720"/>
            </p14:xfrm>
          </p:contentPart>
        </mc:Choice>
        <mc:Fallback>
          <p:pic>
            <p:nvPicPr>
              <p:cNvPr id="9" name="Input penna 8">
                <a:extLst>
                  <a:ext uri="{FF2B5EF4-FFF2-40B4-BE49-F238E27FC236}">
                    <a16:creationId xmlns:a16="http://schemas.microsoft.com/office/drawing/2014/main" id="{CCFE901D-13C0-1360-F415-329E36517646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256191" y="5264789"/>
                <a:ext cx="5690520" cy="27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">
            <p14:nvContentPartPr>
              <p14:cNvPr id="10" name="Input penna 9">
                <a:extLst>
                  <a:ext uri="{FF2B5EF4-FFF2-40B4-BE49-F238E27FC236}">
                    <a16:creationId xmlns:a16="http://schemas.microsoft.com/office/drawing/2014/main" id="{03676AAF-B6B7-8CFE-E354-E7897DF7CEBE}"/>
                  </a:ext>
                </a:extLst>
              </p14:cNvPr>
              <p14:cNvContentPartPr/>
              <p14:nvPr/>
            </p14:nvContentPartPr>
            <p14:xfrm>
              <a:off x="331071" y="5691749"/>
              <a:ext cx="553680" cy="50760"/>
            </p14:xfrm>
          </p:contentPart>
        </mc:Choice>
        <mc:Fallback>
          <p:pic>
            <p:nvPicPr>
              <p:cNvPr id="10" name="Input penna 9">
                <a:extLst>
                  <a:ext uri="{FF2B5EF4-FFF2-40B4-BE49-F238E27FC236}">
                    <a16:creationId xmlns:a16="http://schemas.microsoft.com/office/drawing/2014/main" id="{03676AAF-B6B7-8CFE-E354-E7897DF7CEBE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277431" y="5583749"/>
                <a:ext cx="661320" cy="266400"/>
              </a:xfrm>
              <a:prstGeom prst="rect">
                <a:avLst/>
              </a:prstGeom>
            </p:spPr>
          </p:pic>
        </mc:Fallback>
      </mc:AlternateContent>
      <p:cxnSp>
        <p:nvCxnSpPr>
          <p:cNvPr id="11" name="Connettore 2 31">
            <a:extLst>
              <a:ext uri="{FF2B5EF4-FFF2-40B4-BE49-F238E27FC236}">
                <a16:creationId xmlns:a16="http://schemas.microsoft.com/office/drawing/2014/main" id="{23EDD835-80C7-BDB5-CF00-4D0B1E353C40}"/>
              </a:ext>
            </a:extLst>
          </p:cNvPr>
          <p:cNvCxnSpPr>
            <a:cxnSpLocks/>
          </p:cNvCxnSpPr>
          <p:nvPr/>
        </p:nvCxnSpPr>
        <p:spPr>
          <a:xfrm flipH="1">
            <a:off x="6075969" y="4642895"/>
            <a:ext cx="505299" cy="458094"/>
          </a:xfrm>
          <a:prstGeom prst="straightConnector1">
            <a:avLst/>
          </a:prstGeom>
          <a:noFill/>
          <a:ln w="19046" cap="flat">
            <a:solidFill>
              <a:srgbClr val="FF0000"/>
            </a:solidFill>
            <a:prstDash val="solid"/>
            <a:miter/>
            <a:tailEnd type="arrow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0E692F0-057F-998E-86BC-9E7C5672A64F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 anchorCtr="1"/>
          <a:lstStyle/>
          <a:p>
            <a:pPr lvl="0" algn="ctr"/>
            <a:r>
              <a:rPr lang="en-US">
                <a:latin typeface="Myriad Pro" pitchFamily="34"/>
              </a:rPr>
              <a:t>Alternatives to ECDH?</a:t>
            </a:r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D21FD44-A4E6-68B3-4BD2-8DD3A8041F36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10515600" cy="623958"/>
          </a:xfrm>
        </p:spPr>
        <p:txBody>
          <a:bodyPr/>
          <a:lstStyle/>
          <a:p>
            <a:pPr lvl="0"/>
            <a:r>
              <a:rPr lang="en-US" dirty="0"/>
              <a:t>Why do we not use </a:t>
            </a:r>
            <a:r>
              <a:rPr lang="en-US" dirty="0" err="1"/>
              <a:t>Elgamal</a:t>
            </a:r>
            <a:r>
              <a:rPr lang="en-US" dirty="0"/>
              <a:t>??? </a:t>
            </a:r>
            <a:r>
              <a:rPr lang="en-US" dirty="0">
                <a:solidFill>
                  <a:srgbClr val="FF0000"/>
                </a:solidFill>
              </a:rPr>
              <a:t>OVERHEAD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50D871DC-CB69-10D6-1FE5-B574A7061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527" y="2584524"/>
            <a:ext cx="11188946" cy="3118231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6362AE-33C6-1E7A-8DC9-DB608C32E4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2762" y="365129"/>
            <a:ext cx="7026476" cy="855469"/>
          </a:xfrm>
        </p:spPr>
        <p:txBody>
          <a:bodyPr>
            <a:normAutofit/>
          </a:bodyPr>
          <a:lstStyle/>
          <a:p>
            <a:pPr algn="ctr"/>
            <a:r>
              <a:rPr lang="it-IT" sz="4000" dirty="0" err="1">
                <a:latin typeface="Myriad Pro"/>
              </a:rPr>
              <a:t>Where</a:t>
            </a:r>
            <a:r>
              <a:rPr lang="it-IT" sz="4000" dirty="0">
                <a:latin typeface="Myriad Pro"/>
              </a:rPr>
              <a:t> </a:t>
            </a:r>
            <a:r>
              <a:rPr lang="it-IT" sz="4000" dirty="0" err="1">
                <a:latin typeface="Myriad Pro"/>
              </a:rPr>
              <a:t>Things</a:t>
            </a:r>
            <a:r>
              <a:rPr lang="it-IT" sz="4000" dirty="0">
                <a:latin typeface="Myriad Pro"/>
              </a:rPr>
              <a:t> Break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9545858-E1BD-74AD-5A73-C4F1565C51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9399"/>
            <a:ext cx="10515600" cy="5363739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000" dirty="0">
                <a:latin typeface="Myriad Pro" panose="020B0503030403020204"/>
              </a:rPr>
              <a:t> </a:t>
            </a:r>
            <a:r>
              <a:rPr lang="en-US" sz="2000" b="1" dirty="0">
                <a:latin typeface="Myriad Pro" panose="020B0503030403020204"/>
              </a:rPr>
              <a:t>Nonce repetition in AES-GCM</a:t>
            </a:r>
            <a:r>
              <a:rPr lang="en-US" sz="2000" dirty="0">
                <a:latin typeface="Myriad Pro" panose="020B0503030403020204"/>
              </a:rPr>
              <a:t>: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2000" dirty="0">
              <a:latin typeface="Myriad Pro" panose="020B0503030403020204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sz="2000" dirty="0">
              <a:latin typeface="Myriad Pro" panose="020B0503030403020204"/>
            </a:endParaRPr>
          </a:p>
          <a:p>
            <a:pPr marL="0" indent="0">
              <a:buNone/>
            </a:pPr>
            <a:endParaRPr lang="en-US" sz="2000" dirty="0">
              <a:highlight>
                <a:srgbClr val="FFFF00"/>
              </a:highlight>
              <a:latin typeface="Myriad Pro" panose="020B0503030403020204"/>
            </a:endParaRPr>
          </a:p>
          <a:p>
            <a:pPr marL="0" indent="0">
              <a:buNone/>
            </a:pPr>
            <a:r>
              <a:rPr lang="en-US" sz="1800" u="sng" dirty="0">
                <a:latin typeface="Myriad Pro" panose="020B0503030403020204"/>
              </a:rPr>
              <a:t>If the same nonce is used twice an attacker can obtain the Hash Key!</a:t>
            </a:r>
          </a:p>
          <a:p>
            <a:pPr marL="0" indent="0">
              <a:buNone/>
            </a:pPr>
            <a:endParaRPr lang="en-US" sz="2000" u="sng" dirty="0">
              <a:latin typeface="Myriad Pro" panose="020B0503030403020204"/>
            </a:endParaRPr>
          </a:p>
          <a:p>
            <a:pPr algn="l">
              <a:buFont typeface="Wingdings" panose="05000000000000000000" pitchFamily="2" charset="2"/>
              <a:buChar char="Ø"/>
            </a:pPr>
            <a:r>
              <a:rPr lang="en-US" sz="2000" b="1" dirty="0">
                <a:latin typeface="Myriad Pro" panose="020B0503030403020204"/>
              </a:rPr>
              <a:t>Breaking ECDH Using Another Curve: </a:t>
            </a:r>
            <a:r>
              <a:rPr lang="en-US" sz="1100" i="1" dirty="0">
                <a:latin typeface="Myriad Pro" panose="020B0503030403020204"/>
              </a:rPr>
              <a:t>“</a:t>
            </a:r>
            <a:r>
              <a:rPr lang="en-US" sz="1100" b="0" i="1" u="none" strike="noStrike" baseline="0" dirty="0">
                <a:latin typeface="Myriad Pro" panose="020B0503030403020204"/>
              </a:rPr>
              <a:t>Say that Alice and Bob are running ECDH and have agreed on a curve and a base point, G. Bob sends his public key </a:t>
            </a:r>
            <a:r>
              <a:rPr lang="en-US" sz="1100" b="0" i="1" u="none" strike="noStrike" baseline="0" dirty="0" err="1">
                <a:latin typeface="Myriad Pro" panose="020B0503030403020204"/>
              </a:rPr>
              <a:t>dBG</a:t>
            </a:r>
            <a:r>
              <a:rPr lang="en-US" sz="1100" b="0" i="1" u="none" strike="noStrike" baseline="0" dirty="0">
                <a:latin typeface="Myriad Pro" panose="020B0503030403020204"/>
              </a:rPr>
              <a:t> to Alice. Alice, instead of sending a public key </a:t>
            </a:r>
            <a:r>
              <a:rPr lang="en-US" sz="1100" b="0" i="1" u="none" strike="noStrike" baseline="0" dirty="0" err="1">
                <a:latin typeface="Myriad Pro" panose="020B0503030403020204"/>
              </a:rPr>
              <a:t>dAG</a:t>
            </a:r>
            <a:r>
              <a:rPr lang="en-US" sz="1100" b="0" i="1" u="none" strike="noStrike" baseline="0" dirty="0">
                <a:latin typeface="Myriad Pro" panose="020B0503030403020204"/>
              </a:rPr>
              <a:t> on the agreed upon curve, sends a point on a different curve, either intentionally or accidentally. Unfortunately, this new curve is weak and allows Alice to choose a point P for which solving ECDLP is easy. She chooses a point of low order, for which there is a relatively small k such that </a:t>
            </a:r>
            <a:r>
              <a:rPr lang="en-US" sz="1100" b="0" i="1" u="none" strike="noStrike" baseline="0" dirty="0" err="1">
                <a:latin typeface="Myriad Pro" panose="020B0503030403020204"/>
              </a:rPr>
              <a:t>kP</a:t>
            </a:r>
            <a:r>
              <a:rPr lang="en-US" sz="1100" b="0" i="1" u="none" strike="noStrike" baseline="0" dirty="0">
                <a:latin typeface="Myriad Pro" panose="020B0503030403020204"/>
              </a:rPr>
              <a:t> = O. Now Bob, believing that he has a legitimate public key, computes what he thinks is the shared secret </a:t>
            </a:r>
            <a:r>
              <a:rPr lang="en-US" sz="1100" b="0" i="1" u="none" strike="noStrike" baseline="0" dirty="0" err="1">
                <a:latin typeface="Myriad Pro" panose="020B0503030403020204"/>
              </a:rPr>
              <a:t>dBP</a:t>
            </a:r>
            <a:r>
              <a:rPr lang="en-US" sz="1100" b="0" i="1" u="none" strike="noStrike" baseline="0" dirty="0">
                <a:latin typeface="Myriad Pro" panose="020B0503030403020204"/>
              </a:rPr>
              <a:t>, hashes it, and uses the resulting key to encrypt data sent to Alice. The problem is that when Bob computes </a:t>
            </a:r>
            <a:r>
              <a:rPr lang="en-US" sz="1100" b="0" i="1" u="none" strike="noStrike" baseline="0" dirty="0" err="1">
                <a:latin typeface="Myriad Pro" panose="020B0503030403020204"/>
              </a:rPr>
              <a:t>dBP</a:t>
            </a:r>
            <a:r>
              <a:rPr lang="en-US" sz="1100" b="0" i="1" u="none" strike="noStrike" baseline="0" dirty="0">
                <a:latin typeface="Myriad Pro" panose="020B0503030403020204"/>
              </a:rPr>
              <a:t>, he is unknowingly computing on the weaker curve. As a result, because P was chosen to belong to a small subgroup within the larger group of points, the result </a:t>
            </a:r>
            <a:r>
              <a:rPr lang="en-US" sz="1100" b="0" i="1" u="none" strike="noStrike" baseline="0" dirty="0" err="1">
                <a:latin typeface="Myriad Pro" panose="020B0503030403020204"/>
              </a:rPr>
              <a:t>dBP</a:t>
            </a:r>
            <a:r>
              <a:rPr lang="en-US" sz="1100" b="0" i="1" u="none" strike="noStrike" baseline="0" dirty="0">
                <a:latin typeface="Myriad Pro" panose="020B0503030403020204"/>
              </a:rPr>
              <a:t> will also belong to that small subgroup, allowing an attacker to determine the shared secret </a:t>
            </a:r>
            <a:r>
              <a:rPr lang="en-US" sz="1100" b="0" i="1" u="none" strike="noStrike" baseline="0" dirty="0" err="1">
                <a:latin typeface="Myriad Pro" panose="020B0503030403020204"/>
              </a:rPr>
              <a:t>dBP</a:t>
            </a:r>
            <a:r>
              <a:rPr lang="en-US" sz="1100" b="0" i="1" u="none" strike="noStrike" baseline="0" dirty="0">
                <a:latin typeface="Myriad Pro" panose="020B0503030403020204"/>
              </a:rPr>
              <a:t> efficiently if they know the </a:t>
            </a:r>
            <a:r>
              <a:rPr lang="it-IT" sz="1100" i="1" u="none" strike="noStrike" baseline="0" dirty="0" err="1">
                <a:latin typeface="Myriad Pro" panose="020B0503030403020204"/>
              </a:rPr>
              <a:t>order</a:t>
            </a:r>
            <a:r>
              <a:rPr lang="it-IT" sz="1100" i="1" u="none" strike="noStrike" baseline="0" dirty="0">
                <a:latin typeface="Myriad Pro" panose="020B0503030403020204"/>
              </a:rPr>
              <a:t> of P.</a:t>
            </a:r>
            <a:r>
              <a:rPr lang="en-US" sz="1100" i="1" u="none" strike="noStrike" baseline="0" dirty="0">
                <a:latin typeface="Myriad Pro" panose="020B0503030403020204"/>
              </a:rPr>
              <a:t>” p.334, </a:t>
            </a:r>
            <a:r>
              <a:rPr lang="it-IT" sz="1100" i="0" u="none" strike="noStrike" baseline="0" dirty="0">
                <a:latin typeface="Myriad Pro" panose="020B0503030403020204"/>
              </a:rPr>
              <a:t>SERIOUS CRYPTOGRAPHY </a:t>
            </a:r>
            <a:r>
              <a:rPr lang="en-US" sz="1100" i="0" u="none" strike="noStrike" baseline="0" dirty="0">
                <a:latin typeface="Myriad Pro" panose="020B0503030403020204"/>
              </a:rPr>
              <a:t>A Practical Introduction to Modern Encryption by </a:t>
            </a:r>
            <a:r>
              <a:rPr lang="it-IT" sz="1100" i="0" u="none" strike="noStrike" baseline="0" dirty="0">
                <a:latin typeface="Myriad Pro" panose="020B0503030403020204"/>
              </a:rPr>
              <a:t>Jean-Philippe </a:t>
            </a:r>
            <a:r>
              <a:rPr lang="it-IT" sz="1100" i="0" u="none" strike="noStrike" baseline="0" dirty="0" err="1">
                <a:latin typeface="Myriad Pro" panose="020B0503030403020204"/>
              </a:rPr>
              <a:t>Aumasson</a:t>
            </a:r>
            <a:endParaRPr lang="it-IT" sz="1100" i="0" u="none" strike="noStrike" baseline="0" dirty="0">
              <a:latin typeface="Myriad Pro" panose="020B0503030403020204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b="1" dirty="0">
                <a:latin typeface="Myriad Pro" panose="020B0503030403020204"/>
              </a:rPr>
              <a:t>KDF: low entropy input, extremely short salt</a:t>
            </a:r>
          </a:p>
          <a:p>
            <a:pPr marL="0" indent="0">
              <a:buNone/>
            </a:pPr>
            <a:endParaRPr lang="en-US" sz="2000" b="1" dirty="0">
              <a:latin typeface="Myriad Pro" panose="020B0503030403020204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b="1" dirty="0">
                <a:latin typeface="Myriad Pro" panose="020B0503030403020204"/>
              </a:rPr>
              <a:t>Using the shared secret as key session at the end of (EC)DH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2000" b="1" dirty="0">
              <a:latin typeface="Myriad Pro" panose="020B0503030403020204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AFBDFD55-18C6-BDB2-3A15-E4ADA6CB81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0491" y="1859050"/>
            <a:ext cx="7902211" cy="937189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4E6F9192-B576-A9AE-01C3-74182FAA0A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4993" y="621164"/>
            <a:ext cx="2355618" cy="301714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04466583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3217</TotalTime>
  <Words>522</Words>
  <Application>Microsoft Office PowerPoint</Application>
  <PresentationFormat>Widescreen</PresentationFormat>
  <Paragraphs>50</Paragraphs>
  <Slides>14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14</vt:i4>
      </vt:variant>
    </vt:vector>
  </HeadingPairs>
  <TitlesOfParts>
    <vt:vector size="20" baseType="lpstr">
      <vt:lpstr>Arial</vt:lpstr>
      <vt:lpstr>Calibri</vt:lpstr>
      <vt:lpstr>Calibri Light</vt:lpstr>
      <vt:lpstr>Myriad Pro</vt:lpstr>
      <vt:lpstr>Wingdings</vt:lpstr>
      <vt:lpstr>Tema di Office</vt:lpstr>
      <vt:lpstr>Presentazione standard di PowerPoint</vt:lpstr>
      <vt:lpstr>Presentazione standard di PowerPoint</vt:lpstr>
      <vt:lpstr>How does it work?</vt:lpstr>
      <vt:lpstr>How does it work? [Detailed]</vt:lpstr>
      <vt:lpstr>AES-GCM</vt:lpstr>
      <vt:lpstr>There is something missing…</vt:lpstr>
      <vt:lpstr>Presentazione standard di PowerPoint</vt:lpstr>
      <vt:lpstr>Alternatives to ECDH?</vt:lpstr>
      <vt:lpstr>Where Things Break</vt:lpstr>
      <vt:lpstr>Security and Privacy Analysis</vt:lpstr>
      <vt:lpstr>Technical Implementation</vt:lpstr>
      <vt:lpstr>Demo Time!</vt:lpstr>
      <vt:lpstr>Documentation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LORENZO STIGLIANO</dc:creator>
  <cp:lastModifiedBy>LORENZO STIGLIANO</cp:lastModifiedBy>
  <cp:revision>30</cp:revision>
  <dcterms:created xsi:type="dcterms:W3CDTF">2023-09-01T16:03:58Z</dcterms:created>
  <dcterms:modified xsi:type="dcterms:W3CDTF">2023-09-11T09:04:27Z</dcterms:modified>
</cp:coreProperties>
</file>